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25"/>
  </p:handoutMasterIdLst>
  <p:sldIdLst>
    <p:sldId id="256" r:id="rId2"/>
    <p:sldId id="258" r:id="rId3"/>
    <p:sldId id="259" r:id="rId4"/>
    <p:sldId id="262" r:id="rId5"/>
    <p:sldId id="266" r:id="rId6"/>
    <p:sldId id="263" r:id="rId7"/>
    <p:sldId id="261" r:id="rId8"/>
    <p:sldId id="269" r:id="rId9"/>
    <p:sldId id="268" r:id="rId10"/>
    <p:sldId id="267" r:id="rId11"/>
    <p:sldId id="270" r:id="rId12"/>
    <p:sldId id="271" r:id="rId13"/>
    <p:sldId id="273" r:id="rId14"/>
    <p:sldId id="274" r:id="rId15"/>
    <p:sldId id="275" r:id="rId16"/>
    <p:sldId id="277" r:id="rId17"/>
    <p:sldId id="278" r:id="rId18"/>
    <p:sldId id="279" r:id="rId19"/>
    <p:sldId id="281" r:id="rId20"/>
    <p:sldId id="282" r:id="rId21"/>
    <p:sldId id="299" r:id="rId22"/>
    <p:sldId id="300" r:id="rId23"/>
    <p:sldId id="301" r:id="rId24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5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9A06A-DAE9-4510-B215-620712789694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F5C8E-CC82-4EE4-9688-3502881168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646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646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646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78702" y="2712491"/>
            <a:ext cx="4618355" cy="3757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64646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646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8285" y="10668"/>
            <a:ext cx="21336" cy="2438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818379" y="762"/>
            <a:ext cx="7360284" cy="0"/>
          </a:xfrm>
          <a:custGeom>
            <a:avLst/>
            <a:gdLst/>
            <a:ahLst/>
            <a:cxnLst/>
            <a:rect l="l" t="t" r="r" b="b"/>
            <a:pathLst>
              <a:path w="7360284">
                <a:moveTo>
                  <a:pt x="0" y="0"/>
                </a:moveTo>
                <a:lnTo>
                  <a:pt x="73601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055098" y="6844536"/>
            <a:ext cx="3123565" cy="0"/>
          </a:xfrm>
          <a:custGeom>
            <a:avLst/>
            <a:gdLst/>
            <a:ahLst/>
            <a:cxnLst/>
            <a:rect l="l" t="t" r="r" b="b"/>
            <a:pathLst>
              <a:path w="3123565">
                <a:moveTo>
                  <a:pt x="0" y="0"/>
                </a:moveTo>
                <a:lnTo>
                  <a:pt x="31234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178538" y="762"/>
            <a:ext cx="0" cy="6844030"/>
          </a:xfrm>
          <a:custGeom>
            <a:avLst/>
            <a:gdLst/>
            <a:ahLst/>
            <a:cxnLst/>
            <a:rect l="l" t="t" r="r" b="b"/>
            <a:pathLst>
              <a:path h="6844030">
                <a:moveTo>
                  <a:pt x="0" y="684377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1" y="0"/>
            <a:ext cx="9055100" cy="6858000"/>
          </a:xfrm>
          <a:custGeom>
            <a:avLst/>
            <a:gdLst/>
            <a:ahLst/>
            <a:cxnLst/>
            <a:rect l="l" t="t" r="r" b="b"/>
            <a:pathLst>
              <a:path w="9055100" h="6858000">
                <a:moveTo>
                  <a:pt x="9055100" y="0"/>
                </a:moveTo>
                <a:lnTo>
                  <a:pt x="0" y="0"/>
                </a:lnTo>
                <a:lnTo>
                  <a:pt x="0" y="6858000"/>
                </a:lnTo>
                <a:lnTo>
                  <a:pt x="9055100" y="6858000"/>
                </a:lnTo>
                <a:lnTo>
                  <a:pt x="90551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8350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8301" y="2828924"/>
            <a:ext cx="737539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4646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1769" y="1749628"/>
            <a:ext cx="11299190" cy="3140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646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37986" y="2561336"/>
            <a:ext cx="1408430" cy="521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41985" marR="5080" indent="-623570">
              <a:lnSpc>
                <a:spcPct val="100899"/>
              </a:lnSpc>
              <a:spcBef>
                <a:spcPts val="90"/>
              </a:spcBef>
            </a:pPr>
            <a:r>
              <a:rPr sz="1100" i="1" spc="245" dirty="0">
                <a:solidFill>
                  <a:srgbClr val="E61E1E"/>
                </a:solidFill>
                <a:latin typeface="Arial"/>
                <a:cs typeface="Arial"/>
              </a:rPr>
              <a:t>А</a:t>
            </a:r>
            <a:r>
              <a:rPr sz="1100" i="1" spc="434" dirty="0">
                <a:solidFill>
                  <a:srgbClr val="E61E1E"/>
                </a:solidFill>
                <a:latin typeface="Arial"/>
                <a:cs typeface="Arial"/>
              </a:rPr>
              <a:t>К</a:t>
            </a:r>
            <a:r>
              <a:rPr sz="1100" i="1" spc="215" dirty="0">
                <a:solidFill>
                  <a:srgbClr val="E61E1E"/>
                </a:solidFill>
                <a:latin typeface="Arial"/>
                <a:cs typeface="Arial"/>
              </a:rPr>
              <a:t>М</a:t>
            </a:r>
            <a:r>
              <a:rPr sz="1100" i="1" spc="85" dirty="0">
                <a:solidFill>
                  <a:srgbClr val="E61E1E"/>
                </a:solidFill>
                <a:latin typeface="Arial"/>
                <a:cs typeface="Arial"/>
              </a:rPr>
              <a:t>У</a:t>
            </a:r>
            <a:r>
              <a:rPr sz="1100" i="1" spc="215" dirty="0">
                <a:solidFill>
                  <a:srgbClr val="E61E1E"/>
                </a:solidFill>
                <a:latin typeface="Arial"/>
                <a:cs typeface="Arial"/>
              </a:rPr>
              <a:t>ЛЛ</a:t>
            </a:r>
            <a:r>
              <a:rPr sz="1100" i="1" spc="265" dirty="0">
                <a:solidFill>
                  <a:srgbClr val="E61E1E"/>
                </a:solidFill>
                <a:latin typeface="Arial"/>
                <a:cs typeface="Arial"/>
              </a:rPr>
              <a:t>И</a:t>
            </a:r>
            <a:r>
              <a:rPr sz="1100" i="1" spc="125" dirty="0">
                <a:solidFill>
                  <a:srgbClr val="E61E1E"/>
                </a:solidFill>
                <a:latin typeface="Arial"/>
                <a:cs typeface="Arial"/>
              </a:rPr>
              <a:t>Н</a:t>
            </a:r>
            <a:r>
              <a:rPr sz="1100" i="1" spc="5" dirty="0">
                <a:solidFill>
                  <a:srgbClr val="E61E1E"/>
                </a:solidFill>
                <a:latin typeface="Arial"/>
                <a:cs typeface="Arial"/>
              </a:rPr>
              <a:t>С</a:t>
            </a:r>
            <a:r>
              <a:rPr sz="1100" i="1" spc="434" dirty="0">
                <a:solidFill>
                  <a:srgbClr val="E61E1E"/>
                </a:solidFill>
                <a:latin typeface="Arial"/>
                <a:cs typeface="Arial"/>
              </a:rPr>
              <a:t>К</a:t>
            </a:r>
            <a:r>
              <a:rPr sz="1100" i="1" spc="135" dirty="0">
                <a:solidFill>
                  <a:srgbClr val="E61E1E"/>
                </a:solidFill>
                <a:latin typeface="Arial"/>
                <a:cs typeface="Arial"/>
              </a:rPr>
              <a:t>И  </a:t>
            </a:r>
            <a:r>
              <a:rPr sz="1100" i="1" spc="235" dirty="0">
                <a:solidFill>
                  <a:srgbClr val="E61E1E"/>
                </a:solidFill>
                <a:latin typeface="Arial"/>
                <a:cs typeface="Arial"/>
              </a:rPr>
              <a:t>Й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50"/>
              </a:lnSpc>
            </a:pPr>
            <a:r>
              <a:rPr sz="1050" i="1" spc="50" dirty="0">
                <a:solidFill>
                  <a:srgbClr val="E61E1E"/>
                </a:solidFill>
                <a:latin typeface="Arial"/>
                <a:cs typeface="Arial"/>
              </a:rPr>
              <a:t>У</a:t>
            </a:r>
            <a:r>
              <a:rPr sz="1050" i="1" spc="-95" dirty="0">
                <a:solidFill>
                  <a:srgbClr val="E61E1E"/>
                </a:solidFill>
                <a:latin typeface="Arial"/>
                <a:cs typeface="Arial"/>
              </a:rPr>
              <a:t> </a:t>
            </a:r>
            <a:r>
              <a:rPr sz="1050" i="1" spc="90" dirty="0">
                <a:solidFill>
                  <a:srgbClr val="E61E1E"/>
                </a:solidFill>
                <a:latin typeface="Arial"/>
                <a:cs typeface="Arial"/>
              </a:rPr>
              <a:t>Н</a:t>
            </a:r>
            <a:r>
              <a:rPr sz="1050" i="1" spc="-90" dirty="0">
                <a:solidFill>
                  <a:srgbClr val="E61E1E"/>
                </a:solidFill>
                <a:latin typeface="Arial"/>
                <a:cs typeface="Arial"/>
              </a:rPr>
              <a:t> </a:t>
            </a:r>
            <a:r>
              <a:rPr sz="1050" i="1" spc="225" dirty="0">
                <a:solidFill>
                  <a:srgbClr val="E61E1E"/>
                </a:solidFill>
                <a:latin typeface="Arial"/>
                <a:cs typeface="Arial"/>
              </a:rPr>
              <a:t>И</a:t>
            </a:r>
            <a:r>
              <a:rPr sz="1050" i="1" spc="-85" dirty="0">
                <a:solidFill>
                  <a:srgbClr val="E61E1E"/>
                </a:solidFill>
                <a:latin typeface="Arial"/>
                <a:cs typeface="Arial"/>
              </a:rPr>
              <a:t> </a:t>
            </a:r>
            <a:r>
              <a:rPr sz="1050" i="1" spc="105" dirty="0">
                <a:solidFill>
                  <a:srgbClr val="E61E1E"/>
                </a:solidFill>
                <a:latin typeface="Arial"/>
                <a:cs typeface="Arial"/>
              </a:rPr>
              <a:t>В</a:t>
            </a:r>
            <a:r>
              <a:rPr sz="1050" i="1" spc="-95" dirty="0">
                <a:solidFill>
                  <a:srgbClr val="E61E1E"/>
                </a:solidFill>
                <a:latin typeface="Arial"/>
                <a:cs typeface="Arial"/>
              </a:rPr>
              <a:t> </a:t>
            </a:r>
            <a:r>
              <a:rPr sz="1050" i="1" spc="80" dirty="0">
                <a:solidFill>
                  <a:srgbClr val="E61E1E"/>
                </a:solidFill>
                <a:latin typeface="Arial"/>
                <a:cs typeface="Arial"/>
              </a:rPr>
              <a:t>Е</a:t>
            </a:r>
            <a:r>
              <a:rPr sz="1050" i="1" spc="-95" dirty="0">
                <a:solidFill>
                  <a:srgbClr val="E61E1E"/>
                </a:solidFill>
                <a:latin typeface="Arial"/>
                <a:cs typeface="Arial"/>
              </a:rPr>
              <a:t> </a:t>
            </a:r>
            <a:r>
              <a:rPr sz="1050" i="1" spc="45" dirty="0">
                <a:solidFill>
                  <a:srgbClr val="E61E1E"/>
                </a:solidFill>
                <a:latin typeface="Arial"/>
                <a:cs typeface="Arial"/>
              </a:rPr>
              <a:t>Р</a:t>
            </a:r>
            <a:r>
              <a:rPr sz="1050" i="1" spc="-105" dirty="0">
                <a:solidFill>
                  <a:srgbClr val="E61E1E"/>
                </a:solidFill>
                <a:latin typeface="Arial"/>
                <a:cs typeface="Arial"/>
              </a:rPr>
              <a:t> </a:t>
            </a:r>
            <a:r>
              <a:rPr sz="1050" i="1" spc="-20" dirty="0">
                <a:solidFill>
                  <a:srgbClr val="E61E1E"/>
                </a:solidFill>
                <a:latin typeface="Arial"/>
                <a:cs typeface="Arial"/>
              </a:rPr>
              <a:t>С</a:t>
            </a:r>
            <a:r>
              <a:rPr sz="1050" i="1" spc="-100" dirty="0">
                <a:solidFill>
                  <a:srgbClr val="E61E1E"/>
                </a:solidFill>
                <a:latin typeface="Arial"/>
                <a:cs typeface="Arial"/>
              </a:rPr>
              <a:t> </a:t>
            </a:r>
            <a:r>
              <a:rPr sz="1050" i="1" spc="225" dirty="0">
                <a:solidFill>
                  <a:srgbClr val="E61E1E"/>
                </a:solidFill>
                <a:latin typeface="Arial"/>
                <a:cs typeface="Arial"/>
              </a:rPr>
              <a:t>И</a:t>
            </a:r>
            <a:r>
              <a:rPr sz="1050" i="1" spc="-100" dirty="0">
                <a:solidFill>
                  <a:srgbClr val="E61E1E"/>
                </a:solidFill>
                <a:latin typeface="Arial"/>
                <a:cs typeface="Arial"/>
              </a:rPr>
              <a:t> </a:t>
            </a:r>
            <a:r>
              <a:rPr sz="1050" i="1" spc="65" dirty="0">
                <a:solidFill>
                  <a:srgbClr val="E61E1E"/>
                </a:solidFill>
                <a:latin typeface="Arial"/>
                <a:cs typeface="Arial"/>
              </a:rPr>
              <a:t>Т</a:t>
            </a:r>
            <a:r>
              <a:rPr sz="1050" i="1" spc="-105" dirty="0">
                <a:solidFill>
                  <a:srgbClr val="E61E1E"/>
                </a:solidFill>
                <a:latin typeface="Arial"/>
                <a:cs typeface="Arial"/>
              </a:rPr>
              <a:t> </a:t>
            </a:r>
            <a:r>
              <a:rPr sz="1050" i="1" spc="80" dirty="0">
                <a:solidFill>
                  <a:srgbClr val="E61E1E"/>
                </a:solidFill>
                <a:latin typeface="Arial"/>
                <a:cs typeface="Arial"/>
              </a:rPr>
              <a:t>Е</a:t>
            </a:r>
            <a:r>
              <a:rPr sz="1050" i="1" spc="-105" dirty="0">
                <a:solidFill>
                  <a:srgbClr val="E61E1E"/>
                </a:solidFill>
                <a:latin typeface="Arial"/>
                <a:cs typeface="Arial"/>
              </a:rPr>
              <a:t> </a:t>
            </a:r>
            <a:r>
              <a:rPr sz="1050" i="1" spc="65" dirty="0">
                <a:solidFill>
                  <a:srgbClr val="E61E1E"/>
                </a:solidFill>
                <a:latin typeface="Arial"/>
                <a:cs typeface="Arial"/>
              </a:rPr>
              <a:t>Т</a:t>
            </a:r>
            <a:endParaRPr sz="10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83555" y="2678099"/>
            <a:ext cx="4822190" cy="2625725"/>
          </a:xfrm>
          <a:custGeom>
            <a:avLst/>
            <a:gdLst/>
            <a:ahLst/>
            <a:cxnLst/>
            <a:rect l="l" t="t" r="r" b="b"/>
            <a:pathLst>
              <a:path w="4822190" h="2625725">
                <a:moveTo>
                  <a:pt x="119011" y="0"/>
                </a:moveTo>
                <a:lnTo>
                  <a:pt x="0" y="0"/>
                </a:lnTo>
                <a:lnTo>
                  <a:pt x="0" y="325704"/>
                </a:lnTo>
                <a:lnTo>
                  <a:pt x="119011" y="325704"/>
                </a:lnTo>
                <a:lnTo>
                  <a:pt x="119011" y="0"/>
                </a:lnTo>
                <a:close/>
              </a:path>
              <a:path w="4822190" h="2625725">
                <a:moveTo>
                  <a:pt x="4822063" y="488645"/>
                </a:moveTo>
                <a:lnTo>
                  <a:pt x="1731645" y="488645"/>
                </a:lnTo>
                <a:lnTo>
                  <a:pt x="1731645" y="2625420"/>
                </a:lnTo>
                <a:lnTo>
                  <a:pt x="4822063" y="2625420"/>
                </a:lnTo>
                <a:lnTo>
                  <a:pt x="4822063" y="488645"/>
                </a:lnTo>
                <a:close/>
              </a:path>
            </a:pathLst>
          </a:custGeom>
          <a:solidFill>
            <a:srgbClr val="E61E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7200" y="3429000"/>
            <a:ext cx="6671309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90600" marR="5080" indent="176530" algn="r">
              <a:lnSpc>
                <a:spcPct val="100000"/>
              </a:lnSpc>
              <a:spcBef>
                <a:spcPts val="105"/>
              </a:spcBef>
            </a:pPr>
            <a:r>
              <a:rPr lang="ru-RU" sz="2800" b="1" spc="-45" dirty="0" smtClean="0">
                <a:solidFill>
                  <a:srgbClr val="3B3B3B"/>
                </a:solidFill>
                <a:latin typeface="Microsoft Sans Serif"/>
                <a:cs typeface="Microsoft Sans Serif"/>
              </a:rPr>
              <a:t>П</a:t>
            </a:r>
            <a:r>
              <a:rPr sz="2800" b="1" spc="-35" dirty="0" err="1" smtClean="0">
                <a:solidFill>
                  <a:srgbClr val="3B3B3B"/>
                </a:solidFill>
                <a:latin typeface="Microsoft Sans Serif"/>
                <a:cs typeface="Microsoft Sans Serif"/>
              </a:rPr>
              <a:t>роекты</a:t>
            </a:r>
            <a:r>
              <a:rPr sz="2800" b="1" spc="-10" dirty="0" smtClean="0">
                <a:solidFill>
                  <a:srgbClr val="3B3B3B"/>
                </a:solidFill>
                <a:latin typeface="Microsoft Sans Serif"/>
                <a:cs typeface="Microsoft Sans Serif"/>
              </a:rPr>
              <a:t> </a:t>
            </a:r>
            <a:r>
              <a:rPr sz="2800" b="1" dirty="0">
                <a:solidFill>
                  <a:srgbClr val="3B3B3B"/>
                </a:solidFill>
                <a:latin typeface="Microsoft Sans Serif"/>
                <a:cs typeface="Microsoft Sans Serif"/>
              </a:rPr>
              <a:t>и</a:t>
            </a:r>
            <a:r>
              <a:rPr sz="2800" b="1" spc="25" dirty="0">
                <a:solidFill>
                  <a:srgbClr val="3B3B3B"/>
                </a:solidFill>
                <a:latin typeface="Microsoft Sans Serif"/>
                <a:cs typeface="Microsoft Sans Serif"/>
              </a:rPr>
              <a:t> </a:t>
            </a:r>
            <a:r>
              <a:rPr sz="2800" b="1" spc="-30" dirty="0" err="1" smtClean="0">
                <a:solidFill>
                  <a:srgbClr val="3B3B3B"/>
                </a:solidFill>
                <a:latin typeface="Microsoft Sans Serif"/>
                <a:cs typeface="Microsoft Sans Serif"/>
              </a:rPr>
              <a:t>исследовательские</a:t>
            </a:r>
            <a:endParaRPr sz="2800" b="1" dirty="0">
              <a:latin typeface="Microsoft Sans Serif"/>
              <a:cs typeface="Microsoft Sans Serif"/>
            </a:endParaRPr>
          </a:p>
          <a:p>
            <a:pPr marL="12700" marR="5715" indent="5038090" algn="r">
              <a:lnSpc>
                <a:spcPct val="100000"/>
              </a:lnSpc>
            </a:pPr>
            <a:r>
              <a:rPr sz="2800" b="1" spc="-5" dirty="0" err="1" smtClean="0">
                <a:solidFill>
                  <a:srgbClr val="3B3B3B"/>
                </a:solidFill>
                <a:latin typeface="Microsoft Sans Serif"/>
                <a:cs typeface="Microsoft Sans Serif"/>
              </a:rPr>
              <a:t>р</a:t>
            </a:r>
            <a:r>
              <a:rPr sz="2800" b="1" spc="-15" dirty="0" err="1" smtClean="0">
                <a:solidFill>
                  <a:srgbClr val="3B3B3B"/>
                </a:solidFill>
                <a:latin typeface="Microsoft Sans Serif"/>
                <a:cs typeface="Microsoft Sans Serif"/>
              </a:rPr>
              <a:t>а</a:t>
            </a:r>
            <a:r>
              <a:rPr sz="2800" b="1" dirty="0" err="1" smtClean="0">
                <a:solidFill>
                  <a:srgbClr val="3B3B3B"/>
                </a:solidFill>
                <a:latin typeface="Microsoft Sans Serif"/>
                <a:cs typeface="Microsoft Sans Serif"/>
              </a:rPr>
              <a:t>б</a:t>
            </a:r>
            <a:r>
              <a:rPr sz="2800" b="1" spc="-80" dirty="0" err="1" smtClean="0">
                <a:solidFill>
                  <a:srgbClr val="3B3B3B"/>
                </a:solidFill>
                <a:latin typeface="Microsoft Sans Serif"/>
                <a:cs typeface="Microsoft Sans Serif"/>
              </a:rPr>
              <a:t>о</a:t>
            </a:r>
            <a:r>
              <a:rPr sz="2800" b="1" dirty="0" err="1" smtClean="0">
                <a:solidFill>
                  <a:srgbClr val="3B3B3B"/>
                </a:solidFill>
                <a:latin typeface="Microsoft Sans Serif"/>
                <a:cs typeface="Microsoft Sans Serif"/>
              </a:rPr>
              <a:t>ты</a:t>
            </a:r>
            <a:r>
              <a:rPr lang="ru-RU" sz="2800" b="1" dirty="0" smtClean="0">
                <a:solidFill>
                  <a:srgbClr val="3B3B3B"/>
                </a:solidFill>
                <a:latin typeface="Microsoft Sans Serif"/>
                <a:cs typeface="Microsoft Sans Serif"/>
              </a:rPr>
              <a:t>.</a:t>
            </a:r>
            <a:r>
              <a:rPr sz="2800" b="1" dirty="0" smtClean="0">
                <a:solidFill>
                  <a:srgbClr val="3B3B3B"/>
                </a:solidFill>
                <a:latin typeface="Microsoft Sans Serif"/>
                <a:cs typeface="Microsoft Sans Serif"/>
              </a:rPr>
              <a:t>  </a:t>
            </a:r>
            <a:r>
              <a:rPr lang="ru-RU" sz="2800" b="1" spc="-155" dirty="0" smtClean="0">
                <a:solidFill>
                  <a:srgbClr val="3B3B3B"/>
                </a:solidFill>
                <a:latin typeface="Microsoft Sans Serif"/>
                <a:cs typeface="Microsoft Sans Serif"/>
              </a:rPr>
              <a:t>О</a:t>
            </a:r>
            <a:r>
              <a:rPr sz="2800" b="1" spc="-10" dirty="0" err="1" smtClean="0">
                <a:solidFill>
                  <a:srgbClr val="3B3B3B"/>
                </a:solidFill>
                <a:latin typeface="Microsoft Sans Serif"/>
                <a:cs typeface="Microsoft Sans Serif"/>
              </a:rPr>
              <a:t>формл</a:t>
            </a:r>
            <a:r>
              <a:rPr lang="ru-RU" sz="2800" b="1" spc="-10" dirty="0" err="1" smtClean="0">
                <a:solidFill>
                  <a:srgbClr val="3B3B3B"/>
                </a:solidFill>
                <a:latin typeface="Microsoft Sans Serif"/>
                <a:cs typeface="Microsoft Sans Serif"/>
              </a:rPr>
              <a:t>ение</a:t>
            </a:r>
            <a:r>
              <a:rPr lang="ru-RU" sz="2800" b="1" spc="-10" dirty="0" smtClean="0">
                <a:solidFill>
                  <a:srgbClr val="3B3B3B"/>
                </a:solidFill>
                <a:latin typeface="Microsoft Sans Serif"/>
                <a:cs typeface="Microsoft Sans Serif"/>
              </a:rPr>
              <a:t> </a:t>
            </a:r>
            <a:r>
              <a:rPr sz="2800" b="1" dirty="0" smtClean="0">
                <a:solidFill>
                  <a:srgbClr val="3B3B3B"/>
                </a:solidFill>
                <a:latin typeface="Microsoft Sans Serif"/>
                <a:cs typeface="Microsoft Sans Serif"/>
              </a:rPr>
              <a:t>и</a:t>
            </a:r>
            <a:r>
              <a:rPr sz="2800" b="1" spc="30" dirty="0" smtClean="0">
                <a:solidFill>
                  <a:srgbClr val="3B3B3B"/>
                </a:solidFill>
                <a:latin typeface="Microsoft Sans Serif"/>
                <a:cs typeface="Microsoft Sans Serif"/>
              </a:rPr>
              <a:t> </a:t>
            </a:r>
            <a:r>
              <a:rPr sz="2800" b="1" spc="-40" dirty="0" err="1" smtClean="0">
                <a:solidFill>
                  <a:srgbClr val="3B3B3B"/>
                </a:solidFill>
                <a:latin typeface="Microsoft Sans Serif"/>
                <a:cs typeface="Microsoft Sans Serif"/>
              </a:rPr>
              <a:t>презент</a:t>
            </a:r>
            <a:r>
              <a:rPr lang="ru-RU" sz="2800" b="1" spc="-40" dirty="0" err="1" smtClean="0">
                <a:solidFill>
                  <a:srgbClr val="3B3B3B"/>
                </a:solidFill>
                <a:latin typeface="Microsoft Sans Serif"/>
                <a:cs typeface="Microsoft Sans Serif"/>
              </a:rPr>
              <a:t>ация</a:t>
            </a:r>
            <a:endParaRPr sz="2800" b="1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34402" y="3281298"/>
            <a:ext cx="196468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Галия Гильманова,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34402" y="3525139"/>
            <a:ext cx="25285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канд.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биол.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наук,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доцент,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34402" y="3768978"/>
            <a:ext cx="23641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Отличник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образования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34402" y="4013072"/>
            <a:ext cx="27038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Республики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Башкортостан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655058" y="1800351"/>
            <a:ext cx="2754630" cy="1319530"/>
            <a:chOff x="4655058" y="1800351"/>
            <a:chExt cx="2754630" cy="1319530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55058" y="1800351"/>
              <a:ext cx="2733674" cy="130492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56734" y="2576829"/>
              <a:ext cx="2552700" cy="542925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037955" y="0"/>
            <a:ext cx="838200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584" y="94615"/>
            <a:ext cx="509524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pc="-15" dirty="0"/>
              <a:t>Стандартные этапы </a:t>
            </a:r>
            <a:r>
              <a:rPr spc="-1100" dirty="0"/>
              <a:t> </a:t>
            </a:r>
            <a:r>
              <a:rPr spc="-15" dirty="0"/>
              <a:t>исследования: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0161" y="1378353"/>
            <a:ext cx="10448925" cy="3348354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292100" indent="-280035">
              <a:lnSpc>
                <a:spcPct val="100000"/>
              </a:lnSpc>
              <a:spcBef>
                <a:spcPts val="760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изучение</a:t>
            </a:r>
            <a:r>
              <a:rPr sz="28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литературы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(теория),</a:t>
            </a:r>
            <a:endParaRPr sz="2800">
              <a:latin typeface="Microsoft Sans Serif"/>
              <a:cs typeface="Microsoft Sans Serif"/>
            </a:endParaRPr>
          </a:p>
          <a:p>
            <a:pPr marL="241300" marR="445134" indent="-228600">
              <a:lnSpc>
                <a:spcPts val="3020"/>
              </a:lnSpc>
              <a:spcBef>
                <a:spcPts val="1045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45" dirty="0">
                <a:solidFill>
                  <a:srgbClr val="646464"/>
                </a:solidFill>
                <a:latin typeface="Microsoft Sans Serif"/>
                <a:cs typeface="Microsoft Sans Serif"/>
              </a:rPr>
              <a:t>консультации</a:t>
            </a:r>
            <a:r>
              <a:rPr sz="28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с</a:t>
            </a:r>
            <a:r>
              <a:rPr sz="28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646464"/>
                </a:solidFill>
                <a:latin typeface="Microsoft Sans Serif"/>
                <a:cs typeface="Microsoft Sans Serif"/>
              </a:rPr>
              <a:t>руководителем,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тьютором,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более</a:t>
            </a:r>
            <a:r>
              <a:rPr sz="28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опытным </a:t>
            </a:r>
            <a:r>
              <a:rPr sz="2800" spc="-7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товарищем,</a:t>
            </a:r>
            <a:endParaRPr sz="2800">
              <a:latin typeface="Microsoft Sans Serif"/>
              <a:cs typeface="Microsoft Sans Serif"/>
            </a:endParaRPr>
          </a:p>
          <a:p>
            <a:pPr marL="241300" marR="5080" indent="-228600">
              <a:lnSpc>
                <a:spcPts val="3020"/>
              </a:lnSpc>
              <a:spcBef>
                <a:spcPts val="1015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проведение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собственных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исследований</a:t>
            </a:r>
            <a:r>
              <a:rPr sz="28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(натурные,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полевые, </a:t>
            </a:r>
            <a:r>
              <a:rPr sz="2800" spc="-7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экспериментальные,</a:t>
            </a:r>
            <a:r>
              <a:rPr sz="2800" spc="6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аналитические),</a:t>
            </a:r>
            <a:endParaRPr sz="2800">
              <a:latin typeface="Microsoft Sans Serif"/>
              <a:cs typeface="Microsoft Sans Serif"/>
            </a:endParaRPr>
          </a:p>
          <a:p>
            <a:pPr marL="292100" indent="-280035">
              <a:lnSpc>
                <a:spcPct val="100000"/>
              </a:lnSpc>
              <a:spcBef>
                <a:spcPts val="625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анализ</a:t>
            </a:r>
            <a:r>
              <a:rPr sz="280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полученных</a:t>
            </a:r>
            <a:r>
              <a:rPr sz="28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данных,</a:t>
            </a:r>
            <a:endParaRPr sz="2800">
              <a:latin typeface="Microsoft Sans Serif"/>
              <a:cs typeface="Microsoft Sans Serif"/>
            </a:endParaRPr>
          </a:p>
          <a:p>
            <a:pPr marL="292100" indent="-280035">
              <a:lnSpc>
                <a:spcPct val="100000"/>
              </a:lnSpc>
              <a:spcBef>
                <a:spcPts val="660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формулировка</a:t>
            </a:r>
            <a:r>
              <a:rPr sz="280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выводов.</a:t>
            </a:r>
            <a:endParaRPr sz="28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5824728" y="4329684"/>
            <a:ext cx="5815583" cy="23134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615" y="132715"/>
            <a:ext cx="1030160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pc="-5" dirty="0"/>
              <a:t>Признаки </a:t>
            </a:r>
            <a:r>
              <a:rPr spc="-15" dirty="0"/>
              <a:t>реферативной, </a:t>
            </a:r>
            <a:r>
              <a:rPr spc="-10" dirty="0"/>
              <a:t> </a:t>
            </a:r>
            <a:r>
              <a:rPr spc="-15" dirty="0"/>
              <a:t>исследовательской</a:t>
            </a:r>
            <a:r>
              <a:rPr spc="-5" dirty="0"/>
              <a:t> и</a:t>
            </a:r>
            <a:r>
              <a:rPr spc="-15" dirty="0"/>
              <a:t> </a:t>
            </a:r>
            <a:r>
              <a:rPr spc="-5" dirty="0"/>
              <a:t>проектной</a:t>
            </a:r>
            <a:r>
              <a:rPr spc="-20" dirty="0"/>
              <a:t> работы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3968" y="1539367"/>
            <a:ext cx="10912475" cy="480060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30"/>
              </a:spcBef>
            </a:pPr>
            <a:r>
              <a:rPr sz="2800" b="1" spc="-15" dirty="0">
                <a:solidFill>
                  <a:srgbClr val="464646"/>
                </a:solidFill>
                <a:latin typeface="Arial"/>
                <a:cs typeface="Arial"/>
              </a:rPr>
              <a:t>Реферативная</a:t>
            </a:r>
            <a:r>
              <a:rPr sz="2800" b="1" spc="5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работа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-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материал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взят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5" dirty="0">
                <a:solidFill>
                  <a:srgbClr val="464646"/>
                </a:solidFill>
                <a:latin typeface="Microsoft Sans Serif"/>
                <a:cs typeface="Microsoft Sans Serif"/>
              </a:rPr>
              <a:t>из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1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литературных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источников;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сделанные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работе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выводы</a:t>
            </a:r>
            <a:r>
              <a:rPr sz="2800" spc="10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2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известны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не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содержат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новых</a:t>
            </a:r>
            <a:r>
              <a:rPr sz="2800" spc="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знаний.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400">
              <a:latin typeface="Microsoft Sans Serif"/>
              <a:cs typeface="Microsoft Sans Serif"/>
            </a:endParaRPr>
          </a:p>
          <a:p>
            <a:pPr marL="12700" marR="1249045">
              <a:lnSpc>
                <a:spcPct val="90000"/>
              </a:lnSpc>
              <a:spcBef>
                <a:spcPts val="5"/>
              </a:spcBef>
            </a:pPr>
            <a:r>
              <a:rPr sz="2800" b="1" spc="-10" dirty="0">
                <a:solidFill>
                  <a:srgbClr val="464646"/>
                </a:solidFill>
                <a:latin typeface="Arial"/>
                <a:cs typeface="Arial"/>
              </a:rPr>
              <a:t>Исследовательская</a:t>
            </a:r>
            <a:r>
              <a:rPr sz="2800" b="1" spc="4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работа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-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на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основании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2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собственного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исследования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получены</a:t>
            </a:r>
            <a:r>
              <a:rPr sz="2800" spc="7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1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оригинальные</a:t>
            </a:r>
            <a:r>
              <a:rPr sz="2800" spc="8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результаты,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1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не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1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встречающиеся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ранее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опубликованной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литературе.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400">
              <a:latin typeface="Microsoft Sans Serif"/>
              <a:cs typeface="Microsoft Sans Serif"/>
            </a:endParaRPr>
          </a:p>
          <a:p>
            <a:pPr marL="12700" marR="1093470">
              <a:lnSpc>
                <a:spcPct val="90000"/>
              </a:lnSpc>
            </a:pPr>
            <a:r>
              <a:rPr sz="2800" b="1" spc="-10" dirty="0">
                <a:solidFill>
                  <a:srgbClr val="464646"/>
                </a:solidFill>
                <a:latin typeface="Arial"/>
                <a:cs typeface="Arial"/>
              </a:rPr>
              <a:t>Проектная</a:t>
            </a:r>
            <a:r>
              <a:rPr sz="2800" b="1" spc="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работа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730" dirty="0">
                <a:solidFill>
                  <a:srgbClr val="464646"/>
                </a:solidFill>
                <a:latin typeface="Microsoft Sans Serif"/>
                <a:cs typeface="Microsoft Sans Serif"/>
              </a:rPr>
              <a:t>–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выполнение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«задуманного»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продукта, </a:t>
            </a:r>
            <a:r>
              <a:rPr sz="2800" spc="-7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следование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готовым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алгоритмами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схемам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действий,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1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воплощение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уже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известной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идеи</a:t>
            </a:r>
            <a:r>
              <a:rPr sz="2800" u="heavy" spc="3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800" u="heavy" spc="-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в</a:t>
            </a:r>
            <a:r>
              <a:rPr sz="2800" u="heavy" spc="4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800" u="heavy" spc="-7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практику</a:t>
            </a:r>
            <a:r>
              <a:rPr sz="2800" spc="-70" dirty="0">
                <a:solidFill>
                  <a:srgbClr val="464646"/>
                </a:solidFill>
                <a:latin typeface="Microsoft Sans Serif"/>
                <a:cs typeface="Microsoft Sans Serif"/>
              </a:rPr>
              <a:t>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743" y="110998"/>
            <a:ext cx="70973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Этап</a:t>
            </a:r>
            <a:r>
              <a:rPr spc="-15" dirty="0"/>
              <a:t> реферативной</a:t>
            </a:r>
            <a:r>
              <a:rPr spc="30" dirty="0"/>
              <a:t> </a:t>
            </a:r>
            <a:r>
              <a:rPr spc="-25" dirty="0"/>
              <a:t>работы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6717" y="986409"/>
            <a:ext cx="10622280" cy="45542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927100" marR="2794000" indent="-915035">
              <a:lnSpc>
                <a:spcPts val="3020"/>
              </a:lnSpc>
              <a:spcBef>
                <a:spcPts val="480"/>
              </a:spcBef>
            </a:pPr>
            <a:r>
              <a:rPr sz="2800" b="1" spc="-25" dirty="0">
                <a:solidFill>
                  <a:srgbClr val="646464"/>
                </a:solidFill>
                <a:latin typeface="Arial"/>
                <a:cs typeface="Arial"/>
              </a:rPr>
              <a:t>Теоретическая</a:t>
            </a:r>
            <a:r>
              <a:rPr sz="2800" b="1" spc="45" dirty="0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646464"/>
                </a:solidFill>
                <a:latin typeface="Arial"/>
                <a:cs typeface="Arial"/>
              </a:rPr>
              <a:t>часть.</a:t>
            </a:r>
            <a:r>
              <a:rPr sz="2800" b="1" spc="35" dirty="0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sz="2800" b="1" spc="-30" dirty="0">
                <a:solidFill>
                  <a:srgbClr val="646464"/>
                </a:solidFill>
                <a:latin typeface="Arial"/>
                <a:cs typeface="Arial"/>
              </a:rPr>
              <a:t>Работа</a:t>
            </a:r>
            <a:r>
              <a:rPr sz="2800" b="1" spc="50" dirty="0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646464"/>
                </a:solidFill>
                <a:latin typeface="Arial"/>
                <a:cs typeface="Arial"/>
              </a:rPr>
              <a:t>с </a:t>
            </a:r>
            <a:r>
              <a:rPr sz="2800" b="1" spc="-15" dirty="0">
                <a:solidFill>
                  <a:srgbClr val="646464"/>
                </a:solidFill>
                <a:latin typeface="Arial"/>
                <a:cs typeface="Arial"/>
              </a:rPr>
              <a:t>источниками </a:t>
            </a:r>
            <a:r>
              <a:rPr sz="2800" b="1" spc="-765" dirty="0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sz="2800" b="1" u="heavy" spc="-40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Arial"/>
                <a:cs typeface="Arial"/>
              </a:rPr>
              <a:t>Культура</a:t>
            </a:r>
            <a:r>
              <a:rPr sz="2800" b="1" spc="40" dirty="0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(обязательный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минимум):</a:t>
            </a:r>
            <a:endParaRPr sz="2800">
              <a:latin typeface="Microsoft Sans Serif"/>
              <a:cs typeface="Microsoft Sans Serif"/>
            </a:endParaRPr>
          </a:p>
          <a:p>
            <a:pPr marL="219710" indent="-207645">
              <a:lnSpc>
                <a:spcPts val="2720"/>
              </a:lnSpc>
              <a:buChar char="-"/>
              <a:tabLst>
                <a:tab pos="220345" algn="l"/>
              </a:tabLst>
            </a:pPr>
            <a:r>
              <a:rPr sz="27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выписки</a:t>
            </a:r>
            <a:r>
              <a:rPr sz="2700" spc="1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35" dirty="0">
                <a:solidFill>
                  <a:srgbClr val="646464"/>
                </a:solidFill>
                <a:latin typeface="Microsoft Sans Serif"/>
                <a:cs typeface="Microsoft Sans Serif"/>
              </a:rPr>
              <a:t>(конспекты)</a:t>
            </a:r>
            <a:r>
              <a:rPr sz="2700" spc="1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первоисточников;</a:t>
            </a:r>
            <a:endParaRPr sz="2700">
              <a:latin typeface="Microsoft Sans Serif"/>
              <a:cs typeface="Microsoft Sans Serif"/>
            </a:endParaRPr>
          </a:p>
          <a:p>
            <a:pPr marL="219710" indent="-207645">
              <a:lnSpc>
                <a:spcPts val="2920"/>
              </a:lnSpc>
              <a:buChar char="-"/>
              <a:tabLst>
                <a:tab pos="220345" algn="l"/>
              </a:tabLst>
            </a:pPr>
            <a:r>
              <a:rPr sz="2700" dirty="0">
                <a:solidFill>
                  <a:srgbClr val="646464"/>
                </a:solidFill>
                <a:latin typeface="Microsoft Sans Serif"/>
                <a:cs typeface="Microsoft Sans Serif"/>
              </a:rPr>
              <a:t>в</a:t>
            </a:r>
            <a:r>
              <a:rPr sz="27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начале</a:t>
            </a:r>
            <a:r>
              <a:rPr sz="27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45" dirty="0">
                <a:solidFill>
                  <a:srgbClr val="646464"/>
                </a:solidFill>
                <a:latin typeface="Microsoft Sans Serif"/>
                <a:cs typeface="Microsoft Sans Serif"/>
              </a:rPr>
              <a:t>конспекта</a:t>
            </a:r>
            <a:r>
              <a:rPr sz="27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710" dirty="0">
                <a:solidFill>
                  <a:srgbClr val="646464"/>
                </a:solidFill>
                <a:latin typeface="Microsoft Sans Serif"/>
                <a:cs typeface="Microsoft Sans Serif"/>
              </a:rPr>
              <a:t>–</a:t>
            </a:r>
            <a:r>
              <a:rPr sz="27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все</a:t>
            </a:r>
            <a:r>
              <a:rPr sz="27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выходные</a:t>
            </a:r>
            <a:r>
              <a:rPr sz="2700" spc="1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данные</a:t>
            </a:r>
            <a:r>
              <a:rPr sz="27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источника!</a:t>
            </a:r>
            <a:endParaRPr sz="2700">
              <a:latin typeface="Microsoft Sans Serif"/>
              <a:cs typeface="Microsoft Sans Serif"/>
            </a:endParaRPr>
          </a:p>
          <a:p>
            <a:pPr marL="219710" indent="-207645">
              <a:lnSpc>
                <a:spcPts val="2910"/>
              </a:lnSpc>
              <a:buChar char="-"/>
              <a:tabLst>
                <a:tab pos="220345" algn="l"/>
              </a:tabLst>
            </a:pPr>
            <a:r>
              <a:rPr sz="2700" dirty="0">
                <a:solidFill>
                  <a:srgbClr val="646464"/>
                </a:solidFill>
                <a:latin typeface="Microsoft Sans Serif"/>
                <a:cs typeface="Microsoft Sans Serif"/>
              </a:rPr>
              <a:t>в</a:t>
            </a:r>
            <a:r>
              <a:rPr sz="27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начале</a:t>
            </a:r>
            <a:r>
              <a:rPr sz="27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цитаты</a:t>
            </a:r>
            <a:r>
              <a:rPr sz="27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710" dirty="0">
                <a:solidFill>
                  <a:srgbClr val="646464"/>
                </a:solidFill>
                <a:latin typeface="Microsoft Sans Serif"/>
                <a:cs typeface="Microsoft Sans Serif"/>
              </a:rPr>
              <a:t>–</a:t>
            </a:r>
            <a:r>
              <a:rPr sz="27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страница,</a:t>
            </a:r>
            <a:r>
              <a:rPr sz="2700" spc="1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dirty="0">
                <a:solidFill>
                  <a:srgbClr val="646464"/>
                </a:solidFill>
                <a:latin typeface="Microsoft Sans Serif"/>
                <a:cs typeface="Microsoft Sans Serif"/>
              </a:rPr>
              <a:t>с</a:t>
            </a:r>
            <a:r>
              <a:rPr sz="27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40" dirty="0">
                <a:solidFill>
                  <a:srgbClr val="646464"/>
                </a:solidFill>
                <a:latin typeface="Microsoft Sans Serif"/>
                <a:cs typeface="Microsoft Sans Serif"/>
              </a:rPr>
              <a:t>которой</a:t>
            </a:r>
            <a:r>
              <a:rPr sz="27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40" dirty="0">
                <a:solidFill>
                  <a:srgbClr val="646464"/>
                </a:solidFill>
                <a:latin typeface="Microsoft Sans Serif"/>
                <a:cs typeface="Microsoft Sans Serif"/>
              </a:rPr>
              <a:t>взят</a:t>
            </a:r>
            <a:r>
              <a:rPr sz="27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данный</a:t>
            </a:r>
            <a:r>
              <a:rPr sz="27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85" dirty="0">
                <a:solidFill>
                  <a:srgbClr val="646464"/>
                </a:solidFill>
                <a:latin typeface="Microsoft Sans Serif"/>
                <a:cs typeface="Microsoft Sans Serif"/>
              </a:rPr>
              <a:t>текст.</a:t>
            </a:r>
            <a:endParaRPr sz="2700">
              <a:latin typeface="Microsoft Sans Serif"/>
              <a:cs typeface="Microsoft Sans Serif"/>
            </a:endParaRPr>
          </a:p>
          <a:p>
            <a:pPr marL="927100">
              <a:lnSpc>
                <a:spcPts val="3030"/>
              </a:lnSpc>
            </a:pPr>
            <a:r>
              <a:rPr sz="2800" b="1" u="heavy" spc="-20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Arial"/>
                <a:cs typeface="Arial"/>
              </a:rPr>
              <a:t>Искусство</a:t>
            </a:r>
            <a:r>
              <a:rPr sz="2800" b="1" spc="35" dirty="0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646464"/>
                </a:solidFill>
                <a:latin typeface="Microsoft Sans Serif"/>
                <a:cs typeface="Microsoft Sans Serif"/>
              </a:rPr>
              <a:t>(к</a:t>
            </a:r>
            <a:r>
              <a:rPr sz="2800" spc="2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чему</a:t>
            </a:r>
            <a:r>
              <a:rPr sz="28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стремиться):</a:t>
            </a:r>
            <a:endParaRPr sz="2800">
              <a:latin typeface="Microsoft Sans Serif"/>
              <a:cs typeface="Microsoft Sans Serif"/>
            </a:endParaRPr>
          </a:p>
          <a:p>
            <a:pPr marL="241300" marR="276860" indent="-228600">
              <a:lnSpc>
                <a:spcPts val="2920"/>
              </a:lnSpc>
              <a:spcBef>
                <a:spcPts val="204"/>
              </a:spcBef>
              <a:buSzPct val="96296"/>
              <a:buFont typeface="Wingdings"/>
              <a:buChar char=""/>
              <a:tabLst>
                <a:tab pos="283210" algn="l"/>
              </a:tabLst>
            </a:pPr>
            <a:r>
              <a:rPr sz="27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фиксирование</a:t>
            </a:r>
            <a:r>
              <a:rPr sz="27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собственных</a:t>
            </a:r>
            <a:r>
              <a:rPr sz="27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мыслей</a:t>
            </a:r>
            <a:r>
              <a:rPr sz="27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«по</a:t>
            </a:r>
            <a:r>
              <a:rPr sz="27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125" dirty="0">
                <a:solidFill>
                  <a:srgbClr val="646464"/>
                </a:solidFill>
                <a:latin typeface="Microsoft Sans Serif"/>
                <a:cs typeface="Microsoft Sans Serif"/>
              </a:rPr>
              <a:t>поводу…»</a:t>
            </a:r>
            <a:r>
              <a:rPr sz="2700" spc="6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dirty="0">
                <a:solidFill>
                  <a:srgbClr val="646464"/>
                </a:solidFill>
                <a:latin typeface="Microsoft Sans Serif"/>
                <a:cs typeface="Microsoft Sans Serif"/>
              </a:rPr>
              <a:t>-</a:t>
            </a:r>
            <a:r>
              <a:rPr sz="27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вводите</a:t>
            </a:r>
            <a:r>
              <a:rPr sz="27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dirty="0">
                <a:solidFill>
                  <a:srgbClr val="646464"/>
                </a:solidFill>
                <a:latin typeface="Microsoft Sans Serif"/>
                <a:cs typeface="Microsoft Sans Serif"/>
              </a:rPr>
              <a:t>в </a:t>
            </a:r>
            <a:r>
              <a:rPr sz="2700" spc="-70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привычку</a:t>
            </a:r>
            <a:r>
              <a:rPr sz="2700" spc="1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«пропускать</a:t>
            </a:r>
            <a:r>
              <a:rPr sz="27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45" dirty="0">
                <a:solidFill>
                  <a:srgbClr val="646464"/>
                </a:solidFill>
                <a:latin typeface="Microsoft Sans Serif"/>
                <a:cs typeface="Microsoft Sans Serif"/>
              </a:rPr>
              <a:t>через</a:t>
            </a:r>
            <a:r>
              <a:rPr sz="27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себя»</a:t>
            </a:r>
            <a:r>
              <a:rPr sz="27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найденную</a:t>
            </a:r>
            <a:r>
              <a:rPr sz="27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информацию;</a:t>
            </a:r>
            <a:endParaRPr sz="2700">
              <a:latin typeface="Microsoft Sans Serif"/>
              <a:cs typeface="Microsoft Sans Serif"/>
            </a:endParaRPr>
          </a:p>
          <a:p>
            <a:pPr marL="282575" indent="-270510">
              <a:lnSpc>
                <a:spcPts val="2710"/>
              </a:lnSpc>
              <a:buSzPct val="96296"/>
              <a:buFont typeface="Wingdings"/>
              <a:buChar char=""/>
              <a:tabLst>
                <a:tab pos="283210" algn="l"/>
              </a:tabLst>
            </a:pPr>
            <a:r>
              <a:rPr sz="2700" spc="-35" dirty="0">
                <a:solidFill>
                  <a:srgbClr val="646464"/>
                </a:solidFill>
                <a:latin typeface="Microsoft Sans Serif"/>
                <a:cs typeface="Microsoft Sans Serif"/>
              </a:rPr>
              <a:t>«критическое</a:t>
            </a:r>
            <a:r>
              <a:rPr sz="27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мышление»</a:t>
            </a:r>
            <a:r>
              <a:rPr sz="2700" spc="1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710" dirty="0">
                <a:solidFill>
                  <a:srgbClr val="646464"/>
                </a:solidFill>
                <a:latin typeface="Microsoft Sans Serif"/>
                <a:cs typeface="Microsoft Sans Serif"/>
              </a:rPr>
              <a:t>–</a:t>
            </a:r>
            <a:r>
              <a:rPr sz="27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«чтение</a:t>
            </a:r>
            <a:r>
              <a:rPr sz="27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45" dirty="0">
                <a:solidFill>
                  <a:srgbClr val="646464"/>
                </a:solidFill>
                <a:latin typeface="Microsoft Sans Serif"/>
                <a:cs typeface="Microsoft Sans Serif"/>
              </a:rPr>
              <a:t>между</a:t>
            </a:r>
            <a:r>
              <a:rPr sz="27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строк»,</a:t>
            </a:r>
            <a:r>
              <a:rPr sz="27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оформление</a:t>
            </a:r>
            <a:endParaRPr sz="2700">
              <a:latin typeface="Microsoft Sans Serif"/>
              <a:cs typeface="Microsoft Sans Serif"/>
            </a:endParaRPr>
          </a:p>
          <a:p>
            <a:pPr marL="241300">
              <a:lnSpc>
                <a:spcPts val="2915"/>
              </a:lnSpc>
            </a:pPr>
            <a:r>
              <a:rPr sz="27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информации</a:t>
            </a:r>
            <a:r>
              <a:rPr sz="27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dirty="0">
                <a:solidFill>
                  <a:srgbClr val="646464"/>
                </a:solidFill>
                <a:latin typeface="Microsoft Sans Serif"/>
                <a:cs typeface="Microsoft Sans Serif"/>
              </a:rPr>
              <a:t>в</a:t>
            </a:r>
            <a:r>
              <a:rPr sz="27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обработанном</a:t>
            </a:r>
            <a:r>
              <a:rPr sz="27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виде;</a:t>
            </a:r>
            <a:endParaRPr sz="2700">
              <a:latin typeface="Microsoft Sans Serif"/>
              <a:cs typeface="Microsoft Sans Serif"/>
            </a:endParaRPr>
          </a:p>
          <a:p>
            <a:pPr marL="282575" indent="-270510">
              <a:lnSpc>
                <a:spcPts val="2915"/>
              </a:lnSpc>
              <a:buSzPct val="96296"/>
              <a:buFont typeface="Wingdings"/>
              <a:buChar char=""/>
              <a:tabLst>
                <a:tab pos="283210" algn="l"/>
              </a:tabLst>
            </a:pPr>
            <a:r>
              <a:rPr sz="27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сопоставление </a:t>
            </a:r>
            <a:r>
              <a:rPr sz="27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противоречивых</a:t>
            </a:r>
            <a:r>
              <a:rPr sz="27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65" dirty="0">
                <a:solidFill>
                  <a:srgbClr val="646464"/>
                </a:solidFill>
                <a:latin typeface="Microsoft Sans Serif"/>
                <a:cs typeface="Microsoft Sans Serif"/>
              </a:rPr>
              <a:t>точек</a:t>
            </a:r>
            <a:r>
              <a:rPr sz="27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зрения</a:t>
            </a:r>
            <a:r>
              <a:rPr sz="27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разных</a:t>
            </a:r>
            <a:r>
              <a:rPr sz="27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авторов;</a:t>
            </a:r>
            <a:endParaRPr sz="2700">
              <a:latin typeface="Microsoft Sans Serif"/>
              <a:cs typeface="Microsoft Sans Serif"/>
            </a:endParaRPr>
          </a:p>
          <a:p>
            <a:pPr marL="282575" indent="-270510">
              <a:lnSpc>
                <a:spcPts val="3080"/>
              </a:lnSpc>
              <a:buSzPct val="96296"/>
              <a:buFont typeface="Wingdings"/>
              <a:buChar char=""/>
              <a:tabLst>
                <a:tab pos="283210" algn="l"/>
              </a:tabLst>
            </a:pPr>
            <a:r>
              <a:rPr sz="27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анализ</a:t>
            </a:r>
            <a:r>
              <a:rPr sz="2700" spc="1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опубликованной</a:t>
            </a:r>
            <a:r>
              <a:rPr sz="2700" spc="1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информации</a:t>
            </a:r>
            <a:r>
              <a:rPr sz="27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dirty="0">
                <a:solidFill>
                  <a:srgbClr val="646464"/>
                </a:solidFill>
                <a:latin typeface="Microsoft Sans Serif"/>
                <a:cs typeface="Microsoft Sans Serif"/>
              </a:rPr>
              <a:t>с</a:t>
            </a:r>
            <a:r>
              <a:rPr sz="27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другой</a:t>
            </a:r>
            <a:r>
              <a:rPr sz="27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65" dirty="0">
                <a:solidFill>
                  <a:srgbClr val="646464"/>
                </a:solidFill>
                <a:latin typeface="Microsoft Sans Serif"/>
                <a:cs typeface="Microsoft Sans Serif"/>
              </a:rPr>
              <a:t>точки</a:t>
            </a:r>
            <a:r>
              <a:rPr sz="2700" spc="6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7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зрения.</a:t>
            </a:r>
            <a:endParaRPr sz="27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260" y="45847"/>
            <a:ext cx="70745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Правила написания</a:t>
            </a:r>
            <a:r>
              <a:rPr spc="15" dirty="0"/>
              <a:t> </a:t>
            </a:r>
            <a:r>
              <a:rPr spc="-25" dirty="0"/>
              <a:t>работы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7781" y="1241196"/>
            <a:ext cx="9759315" cy="30937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spc="-5" dirty="0">
                <a:solidFill>
                  <a:srgbClr val="646464"/>
                </a:solidFill>
                <a:latin typeface="Arial"/>
                <a:cs typeface="Arial"/>
              </a:rPr>
              <a:t>Общий</a:t>
            </a:r>
            <a:r>
              <a:rPr sz="2800" b="1" spc="-20" dirty="0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646464"/>
                </a:solidFill>
                <a:latin typeface="Arial"/>
                <a:cs typeface="Arial"/>
              </a:rPr>
              <a:t>план</a:t>
            </a:r>
            <a:r>
              <a:rPr sz="2800" b="1" spc="-25" dirty="0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646464"/>
                </a:solidFill>
                <a:latin typeface="Arial"/>
                <a:cs typeface="Arial"/>
              </a:rPr>
              <a:t>работы:</a:t>
            </a: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Char char="•"/>
              <a:tabLst>
                <a:tab pos="241300" algn="l"/>
              </a:tabLst>
            </a:pP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Введение</a:t>
            </a:r>
            <a:endParaRPr sz="2800" dirty="0">
              <a:latin typeface="Microsoft Sans Serif"/>
              <a:cs typeface="Microsoft Sans Serif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Основная</a:t>
            </a:r>
            <a:r>
              <a:rPr sz="2800" spc="1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часть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(теоретический</a:t>
            </a:r>
            <a:r>
              <a:rPr sz="2800" spc="6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и</a:t>
            </a:r>
            <a:r>
              <a:rPr sz="28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646464"/>
                </a:solidFill>
                <a:latin typeface="Microsoft Sans Serif"/>
                <a:cs typeface="Microsoft Sans Serif"/>
              </a:rPr>
              <a:t>практический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646464"/>
                </a:solidFill>
                <a:latin typeface="Microsoft Sans Serif"/>
                <a:cs typeface="Microsoft Sans Serif"/>
              </a:rPr>
              <a:t>разделы)</a:t>
            </a:r>
            <a:endParaRPr sz="2800" dirty="0">
              <a:latin typeface="Microsoft Sans Serif"/>
              <a:cs typeface="Microsoft Sans Serif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har char="•"/>
              <a:tabLst>
                <a:tab pos="241300" algn="l"/>
              </a:tabLst>
            </a:pPr>
            <a:r>
              <a:rPr sz="2800" spc="-35" dirty="0">
                <a:solidFill>
                  <a:srgbClr val="646464"/>
                </a:solidFill>
                <a:latin typeface="Microsoft Sans Serif"/>
                <a:cs typeface="Microsoft Sans Serif"/>
              </a:rPr>
              <a:t>Заключение</a:t>
            </a:r>
            <a:endParaRPr sz="2800" dirty="0">
              <a:latin typeface="Microsoft Sans Serif"/>
              <a:cs typeface="Microsoft Sans Serif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Char char="•"/>
              <a:tabLst>
                <a:tab pos="241300" algn="l"/>
              </a:tabLst>
            </a:pP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Библиографический</a:t>
            </a:r>
            <a:r>
              <a:rPr sz="28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646464"/>
                </a:solidFill>
                <a:latin typeface="Microsoft Sans Serif"/>
                <a:cs typeface="Microsoft Sans Serif"/>
              </a:rPr>
              <a:t>список</a:t>
            </a:r>
            <a:endParaRPr sz="2800" dirty="0">
              <a:latin typeface="Microsoft Sans Serif"/>
              <a:cs typeface="Microsoft Sans Serif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har char="•"/>
              <a:tabLst>
                <a:tab pos="241300" algn="l"/>
              </a:tabLst>
            </a:pP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Приложение</a:t>
            </a:r>
            <a:endParaRPr sz="2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057" y="45847"/>
            <a:ext cx="75272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Стандартный</a:t>
            </a:r>
            <a:r>
              <a:rPr spc="-10" dirty="0"/>
              <a:t> </a:t>
            </a:r>
            <a:r>
              <a:rPr spc="-5" dirty="0"/>
              <a:t>план</a:t>
            </a:r>
            <a:r>
              <a:rPr spc="-30" dirty="0"/>
              <a:t> </a:t>
            </a:r>
            <a:r>
              <a:rPr spc="-10" dirty="0"/>
              <a:t>введения: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2904" y="1107186"/>
            <a:ext cx="11032490" cy="450024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41300" marR="575310" indent="-229235">
              <a:lnSpc>
                <a:spcPct val="80000"/>
              </a:lnSpc>
              <a:spcBef>
                <a:spcPts val="765"/>
              </a:spcBef>
              <a:buChar char="•"/>
              <a:tabLst>
                <a:tab pos="241935" algn="l"/>
              </a:tabLst>
            </a:pPr>
            <a:r>
              <a:rPr sz="2800" u="heavy" spc="-15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Актуальность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730" dirty="0">
                <a:solidFill>
                  <a:srgbClr val="646464"/>
                </a:solidFill>
                <a:latin typeface="Microsoft Sans Serif"/>
                <a:cs typeface="Microsoft Sans Serif"/>
              </a:rPr>
              <a:t>–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обоснование,</a:t>
            </a:r>
            <a:r>
              <a:rPr sz="2800" spc="6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646464"/>
                </a:solidFill>
                <a:latin typeface="Microsoft Sans Serif"/>
                <a:cs typeface="Microsoft Sans Serif"/>
              </a:rPr>
              <a:t>почему</a:t>
            </a:r>
            <a:r>
              <a:rPr sz="2800" spc="6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этой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темой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646464"/>
                </a:solidFill>
                <a:latin typeface="Microsoft Sans Serif"/>
                <a:cs typeface="Microsoft Sans Serif"/>
              </a:rPr>
              <a:t>необходимо </a:t>
            </a:r>
            <a:r>
              <a:rPr sz="2800" spc="-7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заниматься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именно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сейчас.</a:t>
            </a:r>
            <a:endParaRPr sz="2800">
              <a:latin typeface="Microsoft Sans Serif"/>
              <a:cs typeface="Microsoft Sans Serif"/>
            </a:endParaRPr>
          </a:p>
          <a:p>
            <a:pPr marL="241300" marR="1062990" indent="-229235">
              <a:lnSpc>
                <a:spcPct val="80000"/>
              </a:lnSpc>
              <a:spcBef>
                <a:spcPts val="1205"/>
              </a:spcBef>
              <a:buChar char="•"/>
              <a:tabLst>
                <a:tab pos="241935" algn="l"/>
              </a:tabLst>
            </a:pPr>
            <a:r>
              <a:rPr sz="2800" u="heavy" spc="-25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Цель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730" dirty="0">
                <a:solidFill>
                  <a:srgbClr val="646464"/>
                </a:solidFill>
                <a:latin typeface="Microsoft Sans Serif"/>
                <a:cs typeface="Microsoft Sans Serif"/>
              </a:rPr>
              <a:t>– </a:t>
            </a:r>
            <a:r>
              <a:rPr sz="2800" spc="-90" dirty="0">
                <a:solidFill>
                  <a:srgbClr val="646464"/>
                </a:solidFill>
                <a:latin typeface="Microsoft Sans Serif"/>
                <a:cs typeface="Microsoft Sans Serif"/>
              </a:rPr>
              <a:t>результат, </a:t>
            </a:r>
            <a:r>
              <a:rPr sz="2800" spc="-45" dirty="0">
                <a:solidFill>
                  <a:srgbClr val="646464"/>
                </a:solidFill>
                <a:latin typeface="Microsoft Sans Serif"/>
                <a:cs typeface="Microsoft Sans Serif"/>
              </a:rPr>
              <a:t>которого </a:t>
            </a: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должна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достигнуть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работа.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Желательно</a:t>
            </a:r>
            <a:r>
              <a:rPr sz="2800" spc="7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730" dirty="0">
                <a:solidFill>
                  <a:srgbClr val="646464"/>
                </a:solidFill>
                <a:latin typeface="Microsoft Sans Serif"/>
                <a:cs typeface="Microsoft Sans Serif"/>
              </a:rPr>
              <a:t>–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простым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предложением,</a:t>
            </a:r>
            <a:r>
              <a:rPr sz="2800" spc="7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75" dirty="0">
                <a:solidFill>
                  <a:srgbClr val="646464"/>
                </a:solidFill>
                <a:latin typeface="Microsoft Sans Serif"/>
                <a:cs typeface="Microsoft Sans Serif"/>
              </a:rPr>
              <a:t>без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перечисления.</a:t>
            </a:r>
            <a:endParaRPr sz="2800">
              <a:latin typeface="Microsoft Sans Serif"/>
              <a:cs typeface="Microsoft Sans Serif"/>
            </a:endParaRPr>
          </a:p>
          <a:p>
            <a:pPr marL="241300" indent="-229235">
              <a:lnSpc>
                <a:spcPct val="100000"/>
              </a:lnSpc>
              <a:spcBef>
                <a:spcPts val="525"/>
              </a:spcBef>
              <a:buChar char="•"/>
              <a:tabLst>
                <a:tab pos="241935" algn="l"/>
              </a:tabLst>
            </a:pPr>
            <a:r>
              <a:rPr sz="2800" u="heavy" spc="-30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Задачи</a:t>
            </a:r>
            <a:r>
              <a:rPr sz="2800" spc="2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730" dirty="0">
                <a:solidFill>
                  <a:srgbClr val="646464"/>
                </a:solidFill>
                <a:latin typeface="Microsoft Sans Serif"/>
                <a:cs typeface="Microsoft Sans Serif"/>
              </a:rPr>
              <a:t>–</a:t>
            </a:r>
            <a:r>
              <a:rPr sz="28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шаги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по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достижению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цели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(иногда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730" dirty="0">
                <a:solidFill>
                  <a:srgbClr val="646464"/>
                </a:solidFill>
                <a:latin typeface="Microsoft Sans Serif"/>
                <a:cs typeface="Microsoft Sans Serif"/>
              </a:rPr>
              <a:t>–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в</a:t>
            </a:r>
            <a:r>
              <a:rPr sz="28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виде</a:t>
            </a:r>
            <a:r>
              <a:rPr sz="2800" spc="6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алгоритма).</a:t>
            </a:r>
            <a:endParaRPr sz="2800">
              <a:latin typeface="Microsoft Sans Serif"/>
              <a:cs typeface="Microsoft Sans Serif"/>
            </a:endParaRPr>
          </a:p>
          <a:p>
            <a:pPr marL="241300" marR="1231900" indent="-229235">
              <a:lnSpc>
                <a:spcPts val="3020"/>
              </a:lnSpc>
              <a:spcBef>
                <a:spcPts val="1250"/>
              </a:spcBef>
              <a:buChar char="•"/>
              <a:tabLst>
                <a:tab pos="241935" algn="l"/>
              </a:tabLst>
            </a:pPr>
            <a:r>
              <a:rPr sz="2800" u="heavy" spc="-40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Объект</a:t>
            </a:r>
            <a:r>
              <a:rPr sz="28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735" dirty="0">
                <a:solidFill>
                  <a:srgbClr val="646464"/>
                </a:solidFill>
                <a:latin typeface="Microsoft Sans Serif"/>
                <a:cs typeface="Microsoft Sans Serif"/>
              </a:rPr>
              <a:t>–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процесс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10" dirty="0">
                <a:solidFill>
                  <a:srgbClr val="646464"/>
                </a:solidFill>
                <a:latin typeface="Microsoft Sans Serif"/>
                <a:cs typeface="Microsoft Sans Serif"/>
              </a:rPr>
              <a:t>или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явление,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породившее</a:t>
            </a:r>
            <a:r>
              <a:rPr sz="2800" spc="7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проблемную </a:t>
            </a:r>
            <a:r>
              <a:rPr sz="2800" spc="-7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ситуацию.</a:t>
            </a:r>
            <a:endParaRPr sz="2800">
              <a:latin typeface="Microsoft Sans Serif"/>
              <a:cs typeface="Microsoft Sans Serif"/>
            </a:endParaRPr>
          </a:p>
          <a:p>
            <a:pPr marL="241300" indent="-229235">
              <a:lnSpc>
                <a:spcPct val="100000"/>
              </a:lnSpc>
              <a:spcBef>
                <a:spcPts val="825"/>
              </a:spcBef>
              <a:buChar char="•"/>
              <a:tabLst>
                <a:tab pos="241935" algn="l"/>
              </a:tabLst>
            </a:pPr>
            <a:r>
              <a:rPr sz="2800" u="heavy" spc="-40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Предмет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730" dirty="0">
                <a:solidFill>
                  <a:srgbClr val="646464"/>
                </a:solidFill>
                <a:latin typeface="Microsoft Sans Serif"/>
                <a:cs typeface="Microsoft Sans Serif"/>
              </a:rPr>
              <a:t>–</a:t>
            </a:r>
            <a:r>
              <a:rPr sz="28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75" dirty="0">
                <a:solidFill>
                  <a:srgbClr val="646464"/>
                </a:solidFill>
                <a:latin typeface="Microsoft Sans Serif"/>
                <a:cs typeface="Microsoft Sans Serif"/>
              </a:rPr>
              <a:t>аспект,</a:t>
            </a:r>
            <a:r>
              <a:rPr sz="28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с</a:t>
            </a:r>
            <a:r>
              <a:rPr sz="28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646464"/>
                </a:solidFill>
                <a:latin typeface="Microsoft Sans Serif"/>
                <a:cs typeface="Microsoft Sans Serif"/>
              </a:rPr>
              <a:t>которого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исследуется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80" dirty="0">
                <a:solidFill>
                  <a:srgbClr val="646464"/>
                </a:solidFill>
                <a:latin typeface="Microsoft Sans Serif"/>
                <a:cs typeface="Microsoft Sans Serif"/>
              </a:rPr>
              <a:t>объект.</a:t>
            </a:r>
            <a:endParaRPr sz="2800">
              <a:latin typeface="Microsoft Sans Serif"/>
              <a:cs typeface="Microsoft Sans Serif"/>
            </a:endParaRPr>
          </a:p>
          <a:p>
            <a:pPr marL="241300" marR="1575435" indent="-229235">
              <a:lnSpc>
                <a:spcPts val="3020"/>
              </a:lnSpc>
              <a:spcBef>
                <a:spcPts val="1250"/>
              </a:spcBef>
              <a:buChar char="•"/>
              <a:tabLst>
                <a:tab pos="241935" algn="l"/>
              </a:tabLst>
            </a:pPr>
            <a:r>
              <a:rPr sz="2800" u="heavy" spc="-30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Практическая</a:t>
            </a:r>
            <a:r>
              <a:rPr sz="2800" u="heavy" spc="55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800" u="heavy" spc="-35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значимость</a:t>
            </a:r>
            <a:r>
              <a:rPr sz="2800" spc="6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735" dirty="0">
                <a:solidFill>
                  <a:srgbClr val="646464"/>
                </a:solidFill>
                <a:latin typeface="Microsoft Sans Serif"/>
                <a:cs typeface="Microsoft Sans Serif"/>
              </a:rPr>
              <a:t>–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646464"/>
                </a:solidFill>
                <a:latin typeface="Microsoft Sans Serif"/>
                <a:cs typeface="Microsoft Sans Serif"/>
              </a:rPr>
              <a:t>ответ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на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вопрос: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65" dirty="0">
                <a:solidFill>
                  <a:srgbClr val="646464"/>
                </a:solidFill>
                <a:latin typeface="Microsoft Sans Serif"/>
                <a:cs typeface="Microsoft Sans Serif"/>
              </a:rPr>
              <a:t>где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0" dirty="0">
                <a:solidFill>
                  <a:srgbClr val="646464"/>
                </a:solidFill>
                <a:latin typeface="Microsoft Sans Serif"/>
                <a:cs typeface="Microsoft Sans Serif"/>
              </a:rPr>
              <a:t>можно </a:t>
            </a:r>
            <a:r>
              <a:rPr sz="2800" spc="-7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применить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достигнутые</a:t>
            </a:r>
            <a:r>
              <a:rPr sz="2800" spc="6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5" dirty="0">
                <a:solidFill>
                  <a:srgbClr val="646464"/>
                </a:solidFill>
                <a:latin typeface="Microsoft Sans Serif"/>
                <a:cs typeface="Microsoft Sans Serif"/>
              </a:rPr>
              <a:t>результаты?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75437"/>
            <a:ext cx="894270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pc="-15" dirty="0"/>
              <a:t>Стандартный</a:t>
            </a:r>
            <a:r>
              <a:rPr spc="5" dirty="0"/>
              <a:t> </a:t>
            </a:r>
            <a:r>
              <a:rPr spc="-5" dirty="0"/>
              <a:t>план</a:t>
            </a:r>
            <a:r>
              <a:rPr spc="-15" dirty="0"/>
              <a:t> основной</a:t>
            </a:r>
            <a:r>
              <a:rPr spc="-10" dirty="0"/>
              <a:t> </a:t>
            </a:r>
            <a:r>
              <a:rPr spc="-5" dirty="0"/>
              <a:t>части </a:t>
            </a:r>
            <a:r>
              <a:rPr spc="-1095" dirty="0"/>
              <a:t> </a:t>
            </a:r>
            <a:r>
              <a:rPr spc="-5" dirty="0"/>
              <a:t>и</a:t>
            </a:r>
            <a:r>
              <a:rPr spc="-15" dirty="0"/>
              <a:t> </a:t>
            </a:r>
            <a:r>
              <a:rPr spc="-20" dirty="0"/>
              <a:t>особенности</a:t>
            </a:r>
            <a:r>
              <a:rPr spc="10" dirty="0"/>
              <a:t> </a:t>
            </a:r>
            <a:r>
              <a:rPr spc="-5" dirty="0"/>
              <a:t>ее </a:t>
            </a:r>
            <a:r>
              <a:rPr dirty="0"/>
              <a:t>написания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371600"/>
            <a:ext cx="10728325" cy="245364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60"/>
              </a:spcBef>
              <a:buChar char="-"/>
              <a:tabLst>
                <a:tab pos="241300" algn="l"/>
              </a:tabLst>
            </a:pPr>
            <a:r>
              <a:rPr sz="2800" u="heavy" spc="-10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история</a:t>
            </a:r>
            <a:r>
              <a:rPr sz="28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и</a:t>
            </a:r>
            <a:r>
              <a:rPr sz="28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15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теория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вопроса;</a:t>
            </a:r>
            <a:endParaRPr sz="2800" dirty="0">
              <a:latin typeface="Microsoft Sans Serif"/>
              <a:cs typeface="Microsoft Sans Serif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har char="-"/>
              <a:tabLst>
                <a:tab pos="241300" algn="l"/>
              </a:tabLst>
            </a:pPr>
            <a:r>
              <a:rPr sz="2800" u="heavy" spc="-50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методика</a:t>
            </a:r>
            <a:r>
              <a:rPr sz="2800" spc="-50" dirty="0">
                <a:solidFill>
                  <a:srgbClr val="646464"/>
                </a:solidFill>
                <a:latin typeface="Microsoft Sans Serif"/>
                <a:cs typeface="Microsoft Sans Serif"/>
              </a:rPr>
              <a:t>,</a:t>
            </a:r>
            <a:r>
              <a:rPr sz="28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использованная</a:t>
            </a:r>
            <a:r>
              <a:rPr sz="2800" spc="7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5" dirty="0">
                <a:solidFill>
                  <a:srgbClr val="646464"/>
                </a:solidFill>
                <a:latin typeface="Microsoft Sans Serif"/>
                <a:cs typeface="Microsoft Sans Serif"/>
              </a:rPr>
              <a:t>для</a:t>
            </a:r>
            <a:r>
              <a:rPr sz="28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получения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данных;</a:t>
            </a:r>
            <a:endParaRPr sz="2800" dirty="0">
              <a:latin typeface="Microsoft Sans Serif"/>
              <a:cs typeface="Microsoft Sans Serif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Char char="-"/>
              <a:tabLst>
                <a:tab pos="241300" algn="l"/>
              </a:tabLst>
            </a:pPr>
            <a:r>
              <a:rPr sz="2800" u="heavy" spc="-15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описание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полученных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60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результатов</a:t>
            </a:r>
            <a:r>
              <a:rPr sz="2800" spc="7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и</a:t>
            </a:r>
            <a:r>
              <a:rPr sz="28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их</a:t>
            </a:r>
            <a:r>
              <a:rPr sz="2800" spc="2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20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интерпретация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;</a:t>
            </a:r>
            <a:endParaRPr sz="2800" dirty="0">
              <a:latin typeface="Microsoft Sans Serif"/>
              <a:cs typeface="Microsoft Sans Serif"/>
            </a:endParaRPr>
          </a:p>
          <a:p>
            <a:pPr marL="241300" marR="5080" indent="-228600">
              <a:lnSpc>
                <a:spcPts val="3020"/>
              </a:lnSpc>
              <a:spcBef>
                <a:spcPts val="1040"/>
              </a:spcBef>
              <a:buChar char="-"/>
              <a:tabLst>
                <a:tab pos="241300" algn="l"/>
              </a:tabLst>
            </a:pP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развернутые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аналитико-синтетические</a:t>
            </a:r>
            <a:r>
              <a:rPr sz="2800" spc="10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20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выводы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по</a:t>
            </a:r>
            <a:r>
              <a:rPr sz="28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полученным </a:t>
            </a:r>
            <a:r>
              <a:rPr sz="2800" spc="-7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60" dirty="0">
                <a:solidFill>
                  <a:srgbClr val="646464"/>
                </a:solidFill>
                <a:latin typeface="Microsoft Sans Serif"/>
                <a:cs typeface="Microsoft Sans Serif"/>
              </a:rPr>
              <a:t>результатам.</a:t>
            </a:r>
            <a:endParaRPr sz="2800" dirty="0">
              <a:latin typeface="Microsoft Sans Serif"/>
              <a:cs typeface="Microsoft Sans Serif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4267200"/>
            <a:ext cx="11125200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lang="ru-RU" sz="3200" b="1" spc="-10" dirty="0" smtClean="0">
                <a:solidFill>
                  <a:srgbClr val="646464"/>
                </a:solidFill>
                <a:latin typeface="Arial"/>
                <a:cs typeface="Arial"/>
              </a:rPr>
              <a:t>Практическая</a:t>
            </a:r>
            <a:r>
              <a:rPr lang="ru-RU" sz="3200" b="1" spc="-50" dirty="0" smtClean="0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lang="ru-RU" sz="3200" b="1" dirty="0" smtClean="0">
                <a:solidFill>
                  <a:srgbClr val="646464"/>
                </a:solidFill>
                <a:latin typeface="Arial"/>
                <a:cs typeface="Arial"/>
              </a:rPr>
              <a:t>часть</a:t>
            </a:r>
            <a:endParaRPr lang="ru-RU" sz="3200" dirty="0" smtClean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ru-RU" sz="2400" spc="-10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Составление</a:t>
            </a:r>
            <a:r>
              <a:rPr lang="ru-RU" sz="2400" spc="35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5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плана</a:t>
            </a:r>
            <a:r>
              <a:rPr lang="ru-RU" sz="2400" spc="35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20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получения</a:t>
            </a:r>
            <a:r>
              <a:rPr lang="ru-RU" sz="2400" spc="30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0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собственных</a:t>
            </a:r>
            <a:r>
              <a:rPr lang="ru-RU" sz="2400" spc="35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0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данных.</a:t>
            </a:r>
            <a:endParaRPr lang="ru-RU" sz="2400" dirty="0" smtClean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ru-RU" sz="2400" spc="-15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Выполнение</a:t>
            </a:r>
            <a:r>
              <a:rPr lang="ru-RU" sz="2400" spc="40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5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плана</a:t>
            </a:r>
            <a:r>
              <a:rPr lang="ru-RU" sz="2400" spc="55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20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получения</a:t>
            </a:r>
            <a:r>
              <a:rPr lang="ru-RU" sz="2400" spc="35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0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собственных</a:t>
            </a:r>
            <a:r>
              <a:rPr lang="ru-RU" sz="2400" spc="40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5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данных.</a:t>
            </a:r>
            <a:endParaRPr lang="ru-RU" sz="2400" dirty="0" smtClean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ru-RU" sz="2400" spc="-25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Интерпретация</a:t>
            </a:r>
            <a:r>
              <a:rPr lang="ru-RU" sz="2400" spc="60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20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полученных</a:t>
            </a:r>
            <a:r>
              <a:rPr lang="ru-RU" sz="2400" spc="50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0" dirty="0" smtClean="0">
                <a:solidFill>
                  <a:srgbClr val="646464"/>
                </a:solidFill>
                <a:latin typeface="Microsoft Sans Serif"/>
                <a:cs typeface="Microsoft Sans Serif"/>
              </a:rPr>
              <a:t>данных.</a:t>
            </a:r>
            <a:endParaRPr lang="ru-RU"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388" y="61976"/>
            <a:ext cx="5278755" cy="13004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sz="4400" spc="-10" dirty="0"/>
              <a:t>Стандартный</a:t>
            </a:r>
            <a:r>
              <a:rPr sz="4400" spc="-85" dirty="0"/>
              <a:t> </a:t>
            </a:r>
            <a:r>
              <a:rPr sz="4400" dirty="0"/>
              <a:t>план </a:t>
            </a:r>
            <a:r>
              <a:rPr sz="4400" spc="-1205" dirty="0"/>
              <a:t> </a:t>
            </a:r>
            <a:r>
              <a:rPr sz="4400" spc="-20" dirty="0"/>
              <a:t>заключения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22223" y="1554861"/>
            <a:ext cx="11087100" cy="45446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  <a:buChar char="•"/>
              <a:tabLst>
                <a:tab pos="241300" algn="l"/>
              </a:tabLst>
            </a:pPr>
            <a:r>
              <a:rPr sz="2800" spc="-50" dirty="0">
                <a:solidFill>
                  <a:srgbClr val="646464"/>
                </a:solidFill>
                <a:latin typeface="Microsoft Sans Serif"/>
                <a:cs typeface="Microsoft Sans Serif"/>
              </a:rPr>
              <a:t>резюме</a:t>
            </a:r>
            <a:r>
              <a:rPr sz="28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на</a:t>
            </a:r>
            <a:r>
              <a:rPr sz="28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все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те</a:t>
            </a:r>
            <a:r>
              <a:rPr sz="28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646464"/>
                </a:solidFill>
                <a:latin typeface="Microsoft Sans Serif"/>
                <a:cs typeface="Microsoft Sans Serif"/>
              </a:rPr>
              <a:t>задачи,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646464"/>
                </a:solidFill>
                <a:latin typeface="Microsoft Sans Serif"/>
                <a:cs typeface="Microsoft Sans Serif"/>
              </a:rPr>
              <a:t>которые</a:t>
            </a:r>
            <a:r>
              <a:rPr sz="28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646464"/>
                </a:solidFill>
                <a:latin typeface="Microsoft Sans Serif"/>
                <a:cs typeface="Microsoft Sans Serif"/>
              </a:rPr>
              <a:t>были</a:t>
            </a:r>
            <a:r>
              <a:rPr sz="28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поставлены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во</a:t>
            </a:r>
            <a:r>
              <a:rPr sz="28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введении </a:t>
            </a:r>
            <a:r>
              <a:rPr sz="2800" spc="-7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данной</a:t>
            </a:r>
            <a:r>
              <a:rPr sz="28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работы;</a:t>
            </a:r>
            <a:endParaRPr sz="2800">
              <a:latin typeface="Microsoft Sans Serif"/>
              <a:cs typeface="Microsoft Sans Serif"/>
            </a:endParaRPr>
          </a:p>
          <a:p>
            <a:pPr marL="241300" marR="1337945" indent="-228600">
              <a:lnSpc>
                <a:spcPts val="3030"/>
              </a:lnSpc>
              <a:spcBef>
                <a:spcPts val="994"/>
              </a:spcBef>
              <a:buChar char="•"/>
              <a:tabLst>
                <a:tab pos="241300" algn="l"/>
              </a:tabLst>
            </a:pP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констатация,</a:t>
            </a:r>
            <a:r>
              <a:rPr sz="28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в</a:t>
            </a:r>
            <a:r>
              <a:rPr sz="28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646464"/>
                </a:solidFill>
                <a:latin typeface="Microsoft Sans Serif"/>
                <a:cs typeface="Microsoft Sans Serif"/>
              </a:rPr>
              <a:t>чем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и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в</a:t>
            </a:r>
            <a:r>
              <a:rPr sz="28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60" dirty="0">
                <a:solidFill>
                  <a:srgbClr val="646464"/>
                </a:solidFill>
                <a:latin typeface="Microsoft Sans Serif"/>
                <a:cs typeface="Microsoft Sans Serif"/>
              </a:rPr>
              <a:t>какой</a:t>
            </a:r>
            <a:r>
              <a:rPr sz="28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степени</a:t>
            </a:r>
            <a:r>
              <a:rPr sz="28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удалось</a:t>
            </a:r>
            <a:r>
              <a:rPr sz="28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достигнуть </a:t>
            </a:r>
            <a:r>
              <a:rPr sz="2800" spc="-7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поставленной</a:t>
            </a:r>
            <a:r>
              <a:rPr sz="2800" spc="2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цели;</a:t>
            </a:r>
            <a:endParaRPr sz="2800">
              <a:latin typeface="Microsoft Sans Serif"/>
              <a:cs typeface="Microsoft Sans Serif"/>
            </a:endParaRPr>
          </a:p>
          <a:p>
            <a:pPr marL="241300" marR="618490" indent="-228600">
              <a:lnSpc>
                <a:spcPts val="3020"/>
              </a:lnSpc>
              <a:spcBef>
                <a:spcPts val="1005"/>
              </a:spcBef>
              <a:buChar char="•"/>
              <a:tabLst>
                <a:tab pos="241300" algn="l"/>
              </a:tabLst>
            </a:pP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разграничение</a:t>
            </a:r>
            <a:r>
              <a:rPr sz="2800" spc="8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той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части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проблемы,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646464"/>
                </a:solidFill>
                <a:latin typeface="Microsoft Sans Serif"/>
                <a:cs typeface="Microsoft Sans Serif"/>
              </a:rPr>
              <a:t>которую</a:t>
            </a:r>
            <a:r>
              <a:rPr sz="2800" spc="6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удалось</a:t>
            </a:r>
            <a:r>
              <a:rPr sz="2800" spc="5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решить </a:t>
            </a:r>
            <a:r>
              <a:rPr sz="2800" spc="-7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данной</a:t>
            </a:r>
            <a:r>
              <a:rPr sz="2800" spc="3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646464"/>
                </a:solidFill>
                <a:latin typeface="Microsoft Sans Serif"/>
                <a:cs typeface="Microsoft Sans Serif"/>
              </a:rPr>
              <a:t>работой,</a:t>
            </a:r>
            <a:r>
              <a:rPr sz="28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646464"/>
                </a:solidFill>
                <a:latin typeface="Microsoft Sans Serif"/>
                <a:cs typeface="Microsoft Sans Serif"/>
              </a:rPr>
              <a:t>от</a:t>
            </a:r>
            <a:r>
              <a:rPr sz="28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нерешенной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части</a:t>
            </a:r>
            <a:r>
              <a:rPr sz="28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проблемы.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4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u="heavy" spc="-25" dirty="0">
                <a:solidFill>
                  <a:srgbClr val="646464"/>
                </a:solidFill>
                <a:uFill>
                  <a:solidFill>
                    <a:srgbClr val="646464"/>
                  </a:solidFill>
                </a:uFill>
                <a:latin typeface="Microsoft Sans Serif"/>
                <a:cs typeface="Microsoft Sans Serif"/>
              </a:rPr>
              <a:t>Важно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:</a:t>
            </a:r>
            <a:endParaRPr sz="2800">
              <a:latin typeface="Microsoft Sans Serif"/>
              <a:cs typeface="Microsoft Sans Serif"/>
            </a:endParaRPr>
          </a:p>
          <a:p>
            <a:pPr marL="12700" marR="1089660">
              <a:lnSpc>
                <a:spcPts val="3020"/>
              </a:lnSpc>
              <a:spcBef>
                <a:spcPts val="1055"/>
              </a:spcBef>
            </a:pP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В</a:t>
            </a:r>
            <a:r>
              <a:rPr sz="2800" spc="2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646464"/>
                </a:solidFill>
                <a:latin typeface="Microsoft Sans Serif"/>
                <a:cs typeface="Microsoft Sans Serif"/>
              </a:rPr>
              <a:t>исследовании</a:t>
            </a:r>
            <a:r>
              <a:rPr sz="28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отрицательный</a:t>
            </a:r>
            <a:r>
              <a:rPr sz="2800" spc="7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65" dirty="0">
                <a:solidFill>
                  <a:srgbClr val="646464"/>
                </a:solidFill>
                <a:latin typeface="Microsoft Sans Serif"/>
                <a:cs typeface="Microsoft Sans Serif"/>
              </a:rPr>
              <a:t>результат</a:t>
            </a:r>
            <a:r>
              <a:rPr sz="2800" spc="9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730" dirty="0">
                <a:solidFill>
                  <a:srgbClr val="646464"/>
                </a:solidFill>
                <a:latin typeface="Microsoft Sans Serif"/>
                <a:cs typeface="Microsoft Sans Serif"/>
              </a:rPr>
              <a:t>–</a:t>
            </a:r>
            <a:r>
              <a:rPr sz="2800" spc="4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0" dirty="0">
                <a:solidFill>
                  <a:srgbClr val="646464"/>
                </a:solidFill>
                <a:latin typeface="Microsoft Sans Serif"/>
                <a:cs typeface="Microsoft Sans Serif"/>
              </a:rPr>
              <a:t>тоже</a:t>
            </a:r>
            <a:r>
              <a:rPr sz="2800" spc="55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60" dirty="0">
                <a:solidFill>
                  <a:srgbClr val="646464"/>
                </a:solidFill>
                <a:latin typeface="Microsoft Sans Serif"/>
                <a:cs typeface="Microsoft Sans Serif"/>
              </a:rPr>
              <a:t>результат! </a:t>
            </a:r>
            <a:r>
              <a:rPr sz="2800" spc="-7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646464"/>
                </a:solidFill>
                <a:latin typeface="Microsoft Sans Serif"/>
                <a:cs typeface="Microsoft Sans Serif"/>
              </a:rPr>
              <a:t>В</a:t>
            </a:r>
            <a:r>
              <a:rPr sz="2800" spc="1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646464"/>
                </a:solidFill>
                <a:latin typeface="Microsoft Sans Serif"/>
                <a:cs typeface="Microsoft Sans Serif"/>
              </a:rPr>
              <a:t>отличие</a:t>
            </a:r>
            <a:r>
              <a:rPr sz="2800" spc="6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646464"/>
                </a:solidFill>
                <a:latin typeface="Microsoft Sans Serif"/>
                <a:cs typeface="Microsoft Sans Serif"/>
              </a:rPr>
              <a:t>от</a:t>
            </a:r>
            <a:r>
              <a:rPr sz="2800" spc="3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646464"/>
                </a:solidFill>
                <a:latin typeface="Microsoft Sans Serif"/>
                <a:cs typeface="Microsoft Sans Serif"/>
              </a:rPr>
              <a:t>выполнения</a:t>
            </a:r>
            <a:r>
              <a:rPr sz="2800" spc="40" dirty="0">
                <a:solidFill>
                  <a:srgbClr val="646464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646464"/>
                </a:solidFill>
                <a:latin typeface="Microsoft Sans Serif"/>
                <a:cs typeface="Microsoft Sans Serif"/>
              </a:rPr>
              <a:t>проекта.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388" y="20827"/>
            <a:ext cx="70281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Корректировка</a:t>
            </a:r>
            <a:r>
              <a:rPr sz="4400" spc="-100" dirty="0"/>
              <a:t> </a:t>
            </a:r>
            <a:r>
              <a:rPr sz="4400" spc="-10" dirty="0"/>
              <a:t>введения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14324" y="1049273"/>
            <a:ext cx="11393805" cy="5397631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603250">
              <a:lnSpc>
                <a:spcPts val="3030"/>
              </a:lnSpc>
              <a:spcBef>
                <a:spcPts val="470"/>
              </a:spcBef>
            </a:pP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Под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корректировкой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введения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понимается</a:t>
            </a:r>
            <a:r>
              <a:rPr sz="2800" spc="2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2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приведение</a:t>
            </a:r>
            <a:r>
              <a:rPr sz="2800" u="heavy" spc="7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800" u="heavy" spc="-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в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2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соответствие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его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2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содержания</a:t>
            </a:r>
            <a:r>
              <a:rPr sz="2800" u="heavy" spc="5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800" u="heavy" spc="-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и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полученных</a:t>
            </a:r>
            <a:r>
              <a:rPr sz="2800" spc="7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6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результатов</a:t>
            </a:r>
            <a:r>
              <a:rPr sz="2800" spc="7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работы.</a:t>
            </a:r>
            <a:endParaRPr sz="2800" dirty="0">
              <a:latin typeface="Microsoft Sans Serif"/>
              <a:cs typeface="Microsoft Sans Serif"/>
            </a:endParaRPr>
          </a:p>
          <a:p>
            <a:pPr marL="12700" marR="5080">
              <a:lnSpc>
                <a:spcPts val="3020"/>
              </a:lnSpc>
              <a:spcBef>
                <a:spcPts val="994"/>
              </a:spcBef>
            </a:pP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Чаще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всего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корректируются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ранее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сформулированные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задачи,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если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процессе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работы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часть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5" dirty="0">
                <a:solidFill>
                  <a:srgbClr val="464646"/>
                </a:solidFill>
                <a:latin typeface="Microsoft Sans Serif"/>
                <a:cs typeface="Microsoft Sans Serif"/>
              </a:rPr>
              <a:t>из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них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не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была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охвачена.</a:t>
            </a:r>
            <a:endParaRPr sz="2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4450" dirty="0">
              <a:latin typeface="Microsoft Sans Serif"/>
              <a:cs typeface="Microsoft Sans Serif"/>
            </a:endParaRPr>
          </a:p>
          <a:p>
            <a:pPr marL="12700" marR="4848225">
              <a:lnSpc>
                <a:spcPts val="3020"/>
              </a:lnSpc>
            </a:pP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Наиболее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распространенный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алгоритм </a:t>
            </a:r>
            <a:r>
              <a:rPr sz="2800" spc="-7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знакомства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эксперта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с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работой:</a:t>
            </a:r>
            <a:endParaRPr sz="2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1971039" algn="l"/>
                <a:tab pos="4331970" algn="l"/>
              </a:tabLst>
            </a:pP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введение	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заключение	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основная</a:t>
            </a:r>
            <a:r>
              <a:rPr sz="2800" spc="1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 err="1">
                <a:solidFill>
                  <a:srgbClr val="464646"/>
                </a:solidFill>
                <a:latin typeface="Microsoft Sans Serif"/>
                <a:cs typeface="Microsoft Sans Serif"/>
              </a:rPr>
              <a:t>часть</a:t>
            </a:r>
            <a:r>
              <a:rPr sz="2800" spc="-10" dirty="0" smtClean="0">
                <a:solidFill>
                  <a:srgbClr val="464646"/>
                </a:solidFill>
                <a:latin typeface="Microsoft Sans Serif"/>
                <a:cs typeface="Microsoft Sans Serif"/>
              </a:rPr>
              <a:t>.</a:t>
            </a:r>
            <a:endParaRPr lang="ru-RU" sz="2800" spc="-10" dirty="0" smtClean="0">
              <a:solidFill>
                <a:srgbClr val="464646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1971039" algn="l"/>
                <a:tab pos="4331970" algn="l"/>
              </a:tabLst>
            </a:pPr>
            <a:endParaRPr lang="ru-RU" sz="2800" spc="-10" dirty="0" smtClean="0">
              <a:solidFill>
                <a:srgbClr val="464646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1971039" algn="l"/>
                <a:tab pos="4331970" algn="l"/>
              </a:tabLst>
            </a:pPr>
            <a:r>
              <a:rPr lang="ru-RU" sz="2800" spc="-10" dirty="0" smtClean="0">
                <a:solidFill>
                  <a:srgbClr val="464646"/>
                </a:solidFill>
                <a:latin typeface="Microsoft Sans Serif"/>
                <a:cs typeface="Microsoft Sans Serif"/>
              </a:rPr>
              <a:t>Оформление списка использованных источников и ссылки на них в тексте – важный аспект оформления текстовой части работы.</a:t>
            </a:r>
            <a:endParaRPr sz="28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62352" y="4834509"/>
            <a:ext cx="267970" cy="114300"/>
          </a:xfrm>
          <a:custGeom>
            <a:avLst/>
            <a:gdLst/>
            <a:ahLst/>
            <a:cxnLst/>
            <a:rect l="l" t="t" r="r" b="b"/>
            <a:pathLst>
              <a:path w="267969" h="114300">
                <a:moveTo>
                  <a:pt x="153543" y="0"/>
                </a:moveTo>
                <a:lnTo>
                  <a:pt x="153543" y="114300"/>
                </a:lnTo>
                <a:lnTo>
                  <a:pt x="229743" y="76200"/>
                </a:lnTo>
                <a:lnTo>
                  <a:pt x="172593" y="76200"/>
                </a:lnTo>
                <a:lnTo>
                  <a:pt x="172593" y="38100"/>
                </a:lnTo>
                <a:lnTo>
                  <a:pt x="229743" y="38100"/>
                </a:lnTo>
                <a:lnTo>
                  <a:pt x="153543" y="0"/>
                </a:lnTo>
                <a:close/>
              </a:path>
              <a:path w="267969" h="114300">
                <a:moveTo>
                  <a:pt x="153543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153543" y="76200"/>
                </a:lnTo>
                <a:lnTo>
                  <a:pt x="153543" y="38100"/>
                </a:lnTo>
                <a:close/>
              </a:path>
              <a:path w="267969" h="114300">
                <a:moveTo>
                  <a:pt x="229743" y="38100"/>
                </a:moveTo>
                <a:lnTo>
                  <a:pt x="172593" y="38100"/>
                </a:lnTo>
                <a:lnTo>
                  <a:pt x="172593" y="76200"/>
                </a:lnTo>
                <a:lnTo>
                  <a:pt x="229743" y="76200"/>
                </a:lnTo>
                <a:lnTo>
                  <a:pt x="267843" y="57150"/>
                </a:lnTo>
                <a:lnTo>
                  <a:pt x="229743" y="381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4426" y="4834509"/>
            <a:ext cx="267970" cy="114300"/>
          </a:xfrm>
          <a:custGeom>
            <a:avLst/>
            <a:gdLst/>
            <a:ahLst/>
            <a:cxnLst/>
            <a:rect l="l" t="t" r="r" b="b"/>
            <a:pathLst>
              <a:path w="267970" h="114300">
                <a:moveTo>
                  <a:pt x="153543" y="0"/>
                </a:moveTo>
                <a:lnTo>
                  <a:pt x="153543" y="114300"/>
                </a:lnTo>
                <a:lnTo>
                  <a:pt x="229743" y="76200"/>
                </a:lnTo>
                <a:lnTo>
                  <a:pt x="172593" y="76200"/>
                </a:lnTo>
                <a:lnTo>
                  <a:pt x="172593" y="38100"/>
                </a:lnTo>
                <a:lnTo>
                  <a:pt x="229743" y="38100"/>
                </a:lnTo>
                <a:lnTo>
                  <a:pt x="153543" y="0"/>
                </a:lnTo>
                <a:close/>
              </a:path>
              <a:path w="267970" h="114300">
                <a:moveTo>
                  <a:pt x="153543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153543" y="76200"/>
                </a:lnTo>
                <a:lnTo>
                  <a:pt x="153543" y="38100"/>
                </a:lnTo>
                <a:close/>
              </a:path>
              <a:path w="267970" h="114300">
                <a:moveTo>
                  <a:pt x="229743" y="38100"/>
                </a:moveTo>
                <a:lnTo>
                  <a:pt x="172593" y="38100"/>
                </a:lnTo>
                <a:lnTo>
                  <a:pt x="172593" y="76200"/>
                </a:lnTo>
                <a:lnTo>
                  <a:pt x="229743" y="76200"/>
                </a:lnTo>
                <a:lnTo>
                  <a:pt x="267843" y="57150"/>
                </a:lnTo>
                <a:lnTo>
                  <a:pt x="229743" y="381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052" y="161036"/>
            <a:ext cx="724344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pc="-25" dirty="0"/>
              <a:t>Оформление </a:t>
            </a:r>
            <a:r>
              <a:rPr spc="-20" dirty="0"/>
              <a:t> библиографического</a:t>
            </a:r>
            <a:r>
              <a:rPr spc="-45" dirty="0"/>
              <a:t> </a:t>
            </a:r>
            <a:r>
              <a:rPr spc="-10" dirty="0"/>
              <a:t>списка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4760" y="1497224"/>
            <a:ext cx="10774680" cy="497522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Структурированный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библиографический</a:t>
            </a:r>
            <a:r>
              <a:rPr sz="2800" spc="7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список:</a:t>
            </a:r>
            <a:endParaRPr sz="2800">
              <a:latin typeface="Microsoft Sans Serif"/>
              <a:cs typeface="Microsoft Sans Serif"/>
            </a:endParaRPr>
          </a:p>
          <a:p>
            <a:pPr marL="228600" indent="-216535">
              <a:lnSpc>
                <a:spcPct val="100000"/>
              </a:lnSpc>
              <a:spcBef>
                <a:spcPts val="660"/>
              </a:spcBef>
              <a:buChar char="-"/>
              <a:tabLst>
                <a:tab pos="229235" algn="l"/>
              </a:tabLst>
            </a:pP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составлен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по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алфавиту,</a:t>
            </a:r>
            <a:endParaRPr sz="2800">
              <a:latin typeface="Microsoft Sans Serif"/>
              <a:cs typeface="Microsoft Sans Serif"/>
            </a:endParaRPr>
          </a:p>
          <a:p>
            <a:pPr marL="228600" indent="-216535">
              <a:lnSpc>
                <a:spcPct val="100000"/>
              </a:lnSpc>
              <a:spcBef>
                <a:spcPts val="675"/>
              </a:spcBef>
              <a:buChar char="-"/>
              <a:tabLst>
                <a:tab pos="229235" algn="l"/>
              </a:tabLst>
            </a:pP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пронумерован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по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порядку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арабскими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цифрами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с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точкой.</a:t>
            </a:r>
            <a:endParaRPr sz="2800">
              <a:latin typeface="Microsoft Sans Serif"/>
              <a:cs typeface="Microsoft Sans Serif"/>
            </a:endParaRPr>
          </a:p>
          <a:p>
            <a:pPr marL="12700" marR="113664">
              <a:lnSpc>
                <a:spcPts val="3030"/>
              </a:lnSpc>
              <a:spcBef>
                <a:spcPts val="1035"/>
              </a:spcBef>
              <a:buChar char="-"/>
              <a:tabLst>
                <a:tab pos="229235" algn="l"/>
              </a:tabLst>
            </a:pP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вначале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издания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на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русском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языке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или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языке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с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кириллической </a:t>
            </a:r>
            <a:r>
              <a:rPr sz="2800" spc="-7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графикой</a:t>
            </a:r>
            <a:r>
              <a:rPr sz="2800" spc="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(от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А</a:t>
            </a:r>
            <a:r>
              <a:rPr sz="2800" spc="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до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Я);</a:t>
            </a:r>
            <a:endParaRPr sz="2800">
              <a:latin typeface="Microsoft Sans Serif"/>
              <a:cs typeface="Microsoft Sans Serif"/>
            </a:endParaRPr>
          </a:p>
          <a:p>
            <a:pPr marL="12700" marR="30480">
              <a:lnSpc>
                <a:spcPts val="3020"/>
              </a:lnSpc>
              <a:spcBef>
                <a:spcPts val="994"/>
              </a:spcBef>
              <a:buChar char="-"/>
              <a:tabLst>
                <a:tab pos="229235" algn="l"/>
              </a:tabLst>
            </a:pPr>
            <a:r>
              <a:rPr sz="2800" spc="-65" dirty="0">
                <a:solidFill>
                  <a:srgbClr val="464646"/>
                </a:solidFill>
                <a:latin typeface="Microsoft Sans Serif"/>
                <a:cs typeface="Microsoft Sans Serif"/>
              </a:rPr>
              <a:t>затем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на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языке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с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латинской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графикой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(английском,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немецком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 </a:t>
            </a:r>
            <a:r>
              <a:rPr sz="2800" spc="-7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пр.).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Microsoft Sans Serif"/>
              <a:cs typeface="Microsoft Sans Serif"/>
            </a:endParaRPr>
          </a:p>
          <a:p>
            <a:pPr marL="12700" marR="5080">
              <a:lnSpc>
                <a:spcPts val="3020"/>
              </a:lnSpc>
            </a:pP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Указывается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фамилия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автора,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его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инициалы,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полное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название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работы,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место,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издательство</a:t>
            </a:r>
            <a:r>
              <a:rPr sz="2800" spc="9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5" dirty="0">
                <a:solidFill>
                  <a:srgbClr val="464646"/>
                </a:solidFill>
                <a:latin typeface="Microsoft Sans Serif"/>
                <a:cs typeface="Microsoft Sans Serif"/>
              </a:rPr>
              <a:t>год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издания,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количество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страниц, </a:t>
            </a:r>
            <a:r>
              <a:rPr sz="2800" spc="-7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ISBN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(при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наличии).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99136"/>
            <a:ext cx="668337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pc="-15" dirty="0"/>
              <a:t>Стандартные</a:t>
            </a:r>
            <a:r>
              <a:rPr spc="5" dirty="0"/>
              <a:t> </a:t>
            </a:r>
            <a:r>
              <a:rPr spc="-5" dirty="0"/>
              <a:t>правила </a:t>
            </a:r>
            <a:r>
              <a:rPr dirty="0"/>
              <a:t> </a:t>
            </a:r>
            <a:r>
              <a:rPr spc="-20" dirty="0"/>
              <a:t>оформления</a:t>
            </a:r>
            <a:r>
              <a:rPr spc="-95" dirty="0"/>
              <a:t> </a:t>
            </a:r>
            <a:r>
              <a:rPr spc="-20" dirty="0"/>
              <a:t>приложения: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9960" y="1581658"/>
            <a:ext cx="11167110" cy="518477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6350" indent="443230" algn="just">
              <a:lnSpc>
                <a:spcPct val="90000"/>
              </a:lnSpc>
              <a:spcBef>
                <a:spcPts val="430"/>
              </a:spcBef>
            </a:pP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Если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работе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много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вспомогательных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 таблиц,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 рисунков,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объемных схем,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которые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иллюстрируют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Вашу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работу </a:t>
            </a:r>
            <a:r>
              <a:rPr sz="2800" spc="735" dirty="0">
                <a:solidFill>
                  <a:srgbClr val="464646"/>
                </a:solidFill>
                <a:latin typeface="Microsoft Sans Serif"/>
                <a:cs typeface="Microsoft Sans Serif"/>
              </a:rPr>
              <a:t>–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их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можно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вынести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приложения.</a:t>
            </a:r>
            <a:endParaRPr sz="2800">
              <a:latin typeface="Microsoft Sans Serif"/>
              <a:cs typeface="Microsoft Sans Serif"/>
            </a:endParaRPr>
          </a:p>
          <a:p>
            <a:pPr marL="12700" marR="5715" indent="443230">
              <a:lnSpc>
                <a:spcPts val="3020"/>
              </a:lnSpc>
              <a:spcBef>
                <a:spcPts val="1045"/>
              </a:spcBef>
            </a:pP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Приложения</a:t>
            </a:r>
            <a:r>
              <a:rPr sz="2800" spc="1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отделяется</a:t>
            </a:r>
            <a:r>
              <a:rPr sz="2800" spc="17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от</a:t>
            </a:r>
            <a:r>
              <a:rPr sz="2800" spc="1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основной</a:t>
            </a:r>
            <a:r>
              <a:rPr sz="2800" spc="1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работы</a:t>
            </a:r>
            <a:r>
              <a:rPr sz="2800" spc="1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пронумерованным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листом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с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надписью</a:t>
            </a:r>
            <a:r>
              <a:rPr sz="2800" spc="7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«Приложение».</a:t>
            </a:r>
            <a:endParaRPr sz="2800">
              <a:latin typeface="Microsoft Sans Serif"/>
              <a:cs typeface="Microsoft Sans Serif"/>
            </a:endParaRPr>
          </a:p>
          <a:p>
            <a:pPr marL="455930">
              <a:lnSpc>
                <a:spcPts val="3190"/>
              </a:lnSpc>
              <a:spcBef>
                <a:spcPts val="635"/>
              </a:spcBef>
            </a:pPr>
            <a:r>
              <a:rPr sz="2800" spc="-60" dirty="0">
                <a:solidFill>
                  <a:srgbClr val="464646"/>
                </a:solidFill>
                <a:latin typeface="Microsoft Sans Serif"/>
                <a:cs typeface="Microsoft Sans Serif"/>
              </a:rPr>
              <a:t>Каждое</a:t>
            </a:r>
            <a:r>
              <a:rPr sz="2800" spc="3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приложение</a:t>
            </a:r>
            <a:r>
              <a:rPr sz="2800" spc="3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имеет</a:t>
            </a:r>
            <a:r>
              <a:rPr sz="2800" spc="3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свой</a:t>
            </a:r>
            <a:r>
              <a:rPr sz="2800" spc="3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порядковый</a:t>
            </a:r>
            <a:r>
              <a:rPr sz="2800" spc="31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номер</a:t>
            </a:r>
            <a:r>
              <a:rPr sz="2800" spc="3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(например,</a:t>
            </a:r>
            <a:endParaRPr sz="2800">
              <a:latin typeface="Microsoft Sans Serif"/>
              <a:cs typeface="Microsoft Sans Serif"/>
            </a:endParaRPr>
          </a:p>
          <a:p>
            <a:pPr marL="12700" marR="6350">
              <a:lnSpc>
                <a:spcPts val="3020"/>
              </a:lnSpc>
              <a:spcBef>
                <a:spcPts val="215"/>
              </a:spcBef>
              <a:tabLst>
                <a:tab pos="2569845" algn="l"/>
                <a:tab pos="3519170" algn="l"/>
                <a:tab pos="6668134" algn="l"/>
                <a:tab pos="7190740" algn="l"/>
                <a:tab pos="8738235" algn="l"/>
                <a:tab pos="10467975" algn="l"/>
              </a:tabLst>
            </a:pP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«при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л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о</a:t>
            </a:r>
            <a:r>
              <a:rPr sz="2800" spc="-105" dirty="0">
                <a:solidFill>
                  <a:srgbClr val="464646"/>
                </a:solidFill>
                <a:latin typeface="Microsoft Sans Serif"/>
                <a:cs typeface="Microsoft Sans Serif"/>
              </a:rPr>
              <a:t>ж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е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ние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	7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»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),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	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р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а</a:t>
            </a:r>
            <a:r>
              <a:rPr sz="2800" spc="-75" dirty="0">
                <a:solidFill>
                  <a:srgbClr val="464646"/>
                </a:solidFill>
                <a:latin typeface="Microsoft Sans Serif"/>
                <a:cs typeface="Microsoft Sans Serif"/>
              </a:rPr>
              <a:t>зм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е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ща</a:t>
            </a:r>
            <a:r>
              <a:rPr sz="2800" spc="10" dirty="0">
                <a:solidFill>
                  <a:srgbClr val="464646"/>
                </a:solidFill>
                <a:latin typeface="Microsoft Sans Serif"/>
                <a:cs typeface="Microsoft Sans Serif"/>
              </a:rPr>
              <a:t>ю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щийся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	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	</a:t>
            </a:r>
            <a:r>
              <a:rPr sz="2800" spc="-65" dirty="0">
                <a:solidFill>
                  <a:srgbClr val="464646"/>
                </a:solidFill>
                <a:latin typeface="Microsoft Sans Serif"/>
                <a:cs typeface="Microsoft Sans Serif"/>
              </a:rPr>
              <a:t>п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р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а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во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м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	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е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р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х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н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е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м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	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у</a:t>
            </a:r>
            <a:r>
              <a:rPr sz="2800" spc="-85" dirty="0">
                <a:solidFill>
                  <a:srgbClr val="464646"/>
                </a:solidFill>
                <a:latin typeface="Microsoft Sans Serif"/>
                <a:cs typeface="Microsoft Sans Serif"/>
              </a:rPr>
              <a:t>г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лу 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страницы.</a:t>
            </a:r>
            <a:endParaRPr sz="2800">
              <a:latin typeface="Microsoft Sans Serif"/>
              <a:cs typeface="Microsoft Sans Serif"/>
            </a:endParaRPr>
          </a:p>
          <a:p>
            <a:pPr marL="12700" marR="5080" indent="443230">
              <a:lnSpc>
                <a:spcPts val="3030"/>
              </a:lnSpc>
              <a:spcBef>
                <a:spcPts val="994"/>
              </a:spcBef>
            </a:pP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По</a:t>
            </a:r>
            <a:r>
              <a:rPr sz="2800" spc="30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тексту</a:t>
            </a:r>
            <a:r>
              <a:rPr sz="2800" spc="30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работы</a:t>
            </a:r>
            <a:r>
              <a:rPr sz="2800" spc="30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на</a:t>
            </a:r>
            <a:r>
              <a:rPr sz="2800" spc="29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каждое</a:t>
            </a:r>
            <a:r>
              <a:rPr sz="2800" spc="31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приложение</a:t>
            </a:r>
            <a:r>
              <a:rPr sz="2800" spc="29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обязательная</a:t>
            </a:r>
            <a:r>
              <a:rPr sz="2800" spc="30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ссылка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с</a:t>
            </a:r>
            <a:r>
              <a:rPr sz="2800" spc="1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указанием</a:t>
            </a:r>
            <a:r>
              <a:rPr sz="2800" spc="7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его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номера.</a:t>
            </a:r>
            <a:endParaRPr sz="2800">
              <a:latin typeface="Microsoft Sans Serif"/>
              <a:cs typeface="Microsoft Sans Serif"/>
            </a:endParaRPr>
          </a:p>
          <a:p>
            <a:pPr marL="12700" marR="5080" indent="443230">
              <a:lnSpc>
                <a:spcPts val="3020"/>
              </a:lnSpc>
              <a:spcBef>
                <a:spcPts val="994"/>
              </a:spcBef>
            </a:pP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Страницы</a:t>
            </a:r>
            <a:r>
              <a:rPr sz="2800" spc="31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приложения,</a:t>
            </a:r>
            <a:r>
              <a:rPr sz="2800" spc="30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5" dirty="0">
                <a:solidFill>
                  <a:srgbClr val="464646"/>
                </a:solidFill>
                <a:latin typeface="Microsoft Sans Serif"/>
                <a:cs typeface="Microsoft Sans Serif"/>
              </a:rPr>
              <a:t>как</a:t>
            </a:r>
            <a:r>
              <a:rPr sz="2800" spc="3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правило,</a:t>
            </a:r>
            <a:r>
              <a:rPr sz="2800" spc="3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не</a:t>
            </a:r>
            <a:r>
              <a:rPr sz="2800" spc="31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входят</a:t>
            </a:r>
            <a:r>
              <a:rPr sz="2800" spc="3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30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общий</a:t>
            </a:r>
            <a:r>
              <a:rPr sz="2800" spc="30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объем </a:t>
            </a:r>
            <a:r>
              <a:rPr sz="2800" spc="-7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работы.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328" y="103123"/>
            <a:ext cx="8240472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С</a:t>
            </a:r>
            <a:r>
              <a:rPr spc="-40" dirty="0"/>
              <a:t> </a:t>
            </a:r>
            <a:r>
              <a:rPr spc="-20" dirty="0"/>
              <a:t>чего</a:t>
            </a:r>
            <a:r>
              <a:rPr spc="-25" dirty="0"/>
              <a:t> </a:t>
            </a:r>
            <a:r>
              <a:rPr spc="-20" dirty="0" err="1"/>
              <a:t>начать</a:t>
            </a:r>
            <a:r>
              <a:rPr spc="-20" dirty="0" smtClean="0"/>
              <a:t>?</a:t>
            </a:r>
            <a:r>
              <a:rPr lang="ru-RU" spc="-20" dirty="0" smtClean="0"/>
              <a:t> Что я хочу?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593851" y="846861"/>
            <a:ext cx="10720705" cy="5236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8795" marR="3579495">
              <a:lnSpc>
                <a:spcPct val="119600"/>
              </a:lnSpc>
              <a:spcBef>
                <a:spcPts val="100"/>
              </a:spcBef>
            </a:pP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Оцените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1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собственные</a:t>
            </a:r>
            <a:r>
              <a:rPr sz="2800" spc="7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возможности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Выберите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область,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5" dirty="0">
                <a:solidFill>
                  <a:srgbClr val="464646"/>
                </a:solidFill>
                <a:latin typeface="Microsoft Sans Serif"/>
                <a:cs typeface="Microsoft Sans Serif"/>
              </a:rPr>
              <a:t>где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Вы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4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компетентны</a:t>
            </a:r>
            <a:endParaRPr sz="2800">
              <a:latin typeface="Microsoft Sans Serif"/>
              <a:cs typeface="Microsoft Sans Serif"/>
            </a:endParaRPr>
          </a:p>
          <a:p>
            <a:pPr marL="747395" marR="5080" indent="-229235">
              <a:lnSpc>
                <a:spcPts val="3030"/>
              </a:lnSpc>
              <a:spcBef>
                <a:spcPts val="1050"/>
              </a:spcBef>
            </a:pP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Продумайте,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что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1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особенно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интересного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Вы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0" dirty="0">
                <a:solidFill>
                  <a:srgbClr val="464646"/>
                </a:solidFill>
                <a:latin typeface="Microsoft Sans Serif"/>
                <a:cs typeface="Microsoft Sans Serif"/>
              </a:rPr>
              <a:t>можете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сделать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этой</a:t>
            </a:r>
            <a:r>
              <a:rPr sz="2800" spc="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области</a:t>
            </a:r>
            <a:endParaRPr sz="2800">
              <a:latin typeface="Microsoft Sans Serif"/>
              <a:cs typeface="Microsoft Sans Serif"/>
            </a:endParaRPr>
          </a:p>
          <a:p>
            <a:pPr marL="12700" marR="4395470">
              <a:lnSpc>
                <a:spcPts val="4320"/>
              </a:lnSpc>
              <a:spcBef>
                <a:spcPts val="650"/>
              </a:spcBef>
            </a:pPr>
            <a:r>
              <a:rPr sz="4000" b="1" spc="-50" dirty="0">
                <a:solidFill>
                  <a:srgbClr val="464646"/>
                </a:solidFill>
                <a:latin typeface="Arial"/>
                <a:cs typeface="Arial"/>
              </a:rPr>
              <a:t>Условия</a:t>
            </a:r>
            <a:r>
              <a:rPr sz="4000" b="1" spc="-1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4000" b="1" spc="-35" dirty="0">
                <a:solidFill>
                  <a:srgbClr val="464646"/>
                </a:solidFill>
                <a:latin typeface="Arial"/>
                <a:cs typeface="Arial"/>
              </a:rPr>
              <a:t>успеха</a:t>
            </a:r>
            <a:r>
              <a:rPr sz="4000" b="1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4000" b="1" spc="-25" dirty="0">
                <a:solidFill>
                  <a:srgbClr val="464646"/>
                </a:solidFill>
                <a:latin typeface="Arial"/>
                <a:cs typeface="Arial"/>
              </a:rPr>
              <a:t>будущей </a:t>
            </a:r>
            <a:r>
              <a:rPr sz="4000" b="1" spc="-109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4000" b="1" spc="-20" dirty="0">
                <a:solidFill>
                  <a:srgbClr val="464646"/>
                </a:solidFill>
                <a:latin typeface="Arial"/>
                <a:cs typeface="Arial"/>
              </a:rPr>
              <a:t>работы:</a:t>
            </a:r>
            <a:endParaRPr sz="4000">
              <a:latin typeface="Arial"/>
              <a:cs typeface="Arial"/>
            </a:endParaRPr>
          </a:p>
          <a:p>
            <a:pPr marL="866775" indent="-280035">
              <a:lnSpc>
                <a:spcPct val="100000"/>
              </a:lnSpc>
              <a:spcBef>
                <a:spcPts val="1155"/>
              </a:spcBef>
              <a:buSzPct val="96428"/>
              <a:buFont typeface="Wingdings"/>
              <a:buChar char=""/>
              <a:tabLst>
                <a:tab pos="867410" algn="l"/>
              </a:tabLst>
            </a:pP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Четкость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конкретность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постановки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цели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работы;</a:t>
            </a:r>
            <a:endParaRPr sz="2800">
              <a:latin typeface="Microsoft Sans Serif"/>
              <a:cs typeface="Microsoft Sans Serif"/>
            </a:endParaRPr>
          </a:p>
          <a:p>
            <a:pPr marL="866775" indent="-280035">
              <a:lnSpc>
                <a:spcPct val="100000"/>
              </a:lnSpc>
              <a:spcBef>
                <a:spcPts val="665"/>
              </a:spcBef>
              <a:buSzPct val="96428"/>
              <a:buFont typeface="Wingdings"/>
              <a:buChar char=""/>
              <a:tabLst>
                <a:tab pos="867410" algn="l"/>
                <a:tab pos="3310890" algn="l"/>
              </a:tabLst>
            </a:pP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Определение	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планируемых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результатов;</a:t>
            </a:r>
            <a:endParaRPr sz="2800">
              <a:latin typeface="Microsoft Sans Serif"/>
              <a:cs typeface="Microsoft Sans Serif"/>
            </a:endParaRPr>
          </a:p>
          <a:p>
            <a:pPr marL="866775" indent="-280035">
              <a:lnSpc>
                <a:spcPct val="100000"/>
              </a:lnSpc>
              <a:spcBef>
                <a:spcPts val="670"/>
              </a:spcBef>
              <a:buSzPct val="96428"/>
              <a:buFont typeface="Wingdings"/>
              <a:buChar char=""/>
              <a:tabLst>
                <a:tab pos="867410" algn="l"/>
              </a:tabLst>
            </a:pP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Констатация</a:t>
            </a:r>
            <a:r>
              <a:rPr sz="2800" spc="2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исходных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данных;</a:t>
            </a:r>
            <a:endParaRPr sz="2800">
              <a:latin typeface="Microsoft Sans Serif"/>
              <a:cs typeface="Microsoft Sans Serif"/>
            </a:endParaRPr>
          </a:p>
          <a:p>
            <a:pPr marL="866775" indent="-280035">
              <a:lnSpc>
                <a:spcPct val="100000"/>
              </a:lnSpc>
              <a:spcBef>
                <a:spcPts val="660"/>
              </a:spcBef>
              <a:buSzPct val="96428"/>
              <a:buFont typeface="Wingdings"/>
              <a:buChar char=""/>
              <a:tabLst>
                <a:tab pos="867410" algn="l"/>
              </a:tabLst>
            </a:pP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Собственная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упорная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работа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по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выбранной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теме.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54164" y="1106932"/>
            <a:ext cx="689610" cy="190500"/>
          </a:xfrm>
          <a:custGeom>
            <a:avLst/>
            <a:gdLst/>
            <a:ahLst/>
            <a:cxnLst/>
            <a:rect l="l" t="t" r="r" b="b"/>
            <a:pathLst>
              <a:path w="689609" h="190500">
                <a:moveTo>
                  <a:pt x="499109" y="0"/>
                </a:moveTo>
                <a:lnTo>
                  <a:pt x="499109" y="190500"/>
                </a:lnTo>
                <a:lnTo>
                  <a:pt x="626109" y="127000"/>
                </a:lnTo>
                <a:lnTo>
                  <a:pt x="530859" y="127000"/>
                </a:lnTo>
                <a:lnTo>
                  <a:pt x="530859" y="63500"/>
                </a:lnTo>
                <a:lnTo>
                  <a:pt x="626109" y="63500"/>
                </a:lnTo>
                <a:lnTo>
                  <a:pt x="499109" y="0"/>
                </a:lnTo>
                <a:close/>
              </a:path>
              <a:path w="689609" h="190500">
                <a:moveTo>
                  <a:pt x="499109" y="63500"/>
                </a:moveTo>
                <a:lnTo>
                  <a:pt x="0" y="63500"/>
                </a:lnTo>
                <a:lnTo>
                  <a:pt x="0" y="127000"/>
                </a:lnTo>
                <a:lnTo>
                  <a:pt x="499109" y="127000"/>
                </a:lnTo>
                <a:lnTo>
                  <a:pt x="499109" y="63500"/>
                </a:lnTo>
                <a:close/>
              </a:path>
              <a:path w="689609" h="190500">
                <a:moveTo>
                  <a:pt x="626109" y="63500"/>
                </a:moveTo>
                <a:lnTo>
                  <a:pt x="530859" y="63500"/>
                </a:lnTo>
                <a:lnTo>
                  <a:pt x="530859" y="127000"/>
                </a:lnTo>
                <a:lnTo>
                  <a:pt x="626109" y="127000"/>
                </a:lnTo>
                <a:lnTo>
                  <a:pt x="689609" y="95250"/>
                </a:lnTo>
                <a:lnTo>
                  <a:pt x="626109" y="635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06690" y="1633601"/>
            <a:ext cx="689610" cy="190500"/>
          </a:xfrm>
          <a:custGeom>
            <a:avLst/>
            <a:gdLst/>
            <a:ahLst/>
            <a:cxnLst/>
            <a:rect l="l" t="t" r="r" b="b"/>
            <a:pathLst>
              <a:path w="689609" h="190500">
                <a:moveTo>
                  <a:pt x="498982" y="0"/>
                </a:moveTo>
                <a:lnTo>
                  <a:pt x="498982" y="190500"/>
                </a:lnTo>
                <a:lnTo>
                  <a:pt x="625982" y="127000"/>
                </a:lnTo>
                <a:lnTo>
                  <a:pt x="530732" y="127000"/>
                </a:lnTo>
                <a:lnTo>
                  <a:pt x="530732" y="63500"/>
                </a:lnTo>
                <a:lnTo>
                  <a:pt x="625982" y="63500"/>
                </a:lnTo>
                <a:lnTo>
                  <a:pt x="498982" y="0"/>
                </a:lnTo>
                <a:close/>
              </a:path>
              <a:path w="689609" h="190500">
                <a:moveTo>
                  <a:pt x="498982" y="63500"/>
                </a:moveTo>
                <a:lnTo>
                  <a:pt x="0" y="63500"/>
                </a:lnTo>
                <a:lnTo>
                  <a:pt x="0" y="127000"/>
                </a:lnTo>
                <a:lnTo>
                  <a:pt x="498982" y="127000"/>
                </a:lnTo>
                <a:lnTo>
                  <a:pt x="498982" y="63500"/>
                </a:lnTo>
                <a:close/>
              </a:path>
              <a:path w="689609" h="190500">
                <a:moveTo>
                  <a:pt x="625982" y="63500"/>
                </a:moveTo>
                <a:lnTo>
                  <a:pt x="530732" y="63500"/>
                </a:lnTo>
                <a:lnTo>
                  <a:pt x="530732" y="127000"/>
                </a:lnTo>
                <a:lnTo>
                  <a:pt x="625982" y="127000"/>
                </a:lnTo>
                <a:lnTo>
                  <a:pt x="689482" y="95250"/>
                </a:lnTo>
                <a:lnTo>
                  <a:pt x="625982" y="635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748" y="1349755"/>
            <a:ext cx="11346180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70" dirty="0">
                <a:latin typeface="Microsoft Sans Serif"/>
                <a:cs typeface="Microsoft Sans Serif"/>
              </a:rPr>
              <a:t>Формат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40" dirty="0">
                <a:latin typeface="Microsoft Sans Serif"/>
                <a:cs typeface="Microsoft Sans Serif"/>
              </a:rPr>
              <a:t>печати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730" dirty="0">
                <a:latin typeface="Microsoft Sans Serif"/>
                <a:cs typeface="Microsoft Sans Serif"/>
              </a:rPr>
              <a:t>–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односторонний,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на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листах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А4.</a:t>
            </a:r>
            <a:endParaRPr sz="2800">
              <a:latin typeface="Microsoft Sans Serif"/>
              <a:cs typeface="Microsoft Sans Serif"/>
            </a:endParaRPr>
          </a:p>
          <a:p>
            <a:pPr marL="12700" marR="33020">
              <a:lnSpc>
                <a:spcPct val="100000"/>
              </a:lnSpc>
            </a:pPr>
            <a:r>
              <a:rPr sz="2800" spc="-15" dirty="0">
                <a:latin typeface="Microsoft Sans Serif"/>
                <a:cs typeface="Microsoft Sans Serif"/>
              </a:rPr>
              <a:t>Поля: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левое</a:t>
            </a:r>
            <a:r>
              <a:rPr sz="2800" spc="65" dirty="0">
                <a:latin typeface="Microsoft Sans Serif"/>
                <a:cs typeface="Microsoft Sans Serif"/>
              </a:rPr>
              <a:t> </a:t>
            </a:r>
            <a:r>
              <a:rPr sz="2800" spc="730" dirty="0">
                <a:latin typeface="Microsoft Sans Serif"/>
                <a:cs typeface="Microsoft Sans Serif"/>
              </a:rPr>
              <a:t>–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30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5" dirty="0">
                <a:latin typeface="Microsoft Sans Serif"/>
                <a:cs typeface="Microsoft Sans Serif"/>
              </a:rPr>
              <a:t>мм,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правое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730" dirty="0">
                <a:latin typeface="Microsoft Sans Serif"/>
                <a:cs typeface="Microsoft Sans Serif"/>
              </a:rPr>
              <a:t>–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15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5" dirty="0">
                <a:latin typeface="Microsoft Sans Serif"/>
                <a:cs typeface="Microsoft Sans Serif"/>
              </a:rPr>
              <a:t>мм,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верхнее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и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30" dirty="0">
                <a:latin typeface="Microsoft Sans Serif"/>
                <a:cs typeface="Microsoft Sans Serif"/>
              </a:rPr>
              <a:t>нижнее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730" dirty="0">
                <a:latin typeface="Microsoft Sans Serif"/>
                <a:cs typeface="Microsoft Sans Serif"/>
              </a:rPr>
              <a:t>–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25" dirty="0">
                <a:latin typeface="Microsoft Sans Serif"/>
                <a:cs typeface="Microsoft Sans Serif"/>
              </a:rPr>
              <a:t>по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20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5" dirty="0">
                <a:latin typeface="Microsoft Sans Serif"/>
                <a:cs typeface="Microsoft Sans Serif"/>
              </a:rPr>
              <a:t>мм. </a:t>
            </a:r>
            <a:r>
              <a:rPr sz="2800" spc="-7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Стиль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20" dirty="0">
                <a:latin typeface="Microsoft Sans Serif"/>
                <a:cs typeface="Microsoft Sans Serif"/>
              </a:rPr>
              <a:t>шрифта</a:t>
            </a:r>
            <a:r>
              <a:rPr sz="2800" spc="60" dirty="0">
                <a:latin typeface="Microsoft Sans Serif"/>
                <a:cs typeface="Microsoft Sans Serif"/>
              </a:rPr>
              <a:t> </a:t>
            </a:r>
            <a:r>
              <a:rPr sz="2800" spc="735" dirty="0">
                <a:latin typeface="Microsoft Sans Serif"/>
                <a:cs typeface="Microsoft Sans Serif"/>
              </a:rPr>
              <a:t>–</a:t>
            </a:r>
            <a:r>
              <a:rPr sz="2800" spc="-10" dirty="0">
                <a:latin typeface="Microsoft Sans Serif"/>
                <a:cs typeface="Microsoft Sans Serif"/>
              </a:rPr>
              <a:t> </a:t>
            </a:r>
            <a:r>
              <a:rPr sz="2800" spc="-30" dirty="0">
                <a:latin typeface="Microsoft Sans Serif"/>
                <a:cs typeface="Microsoft Sans Serif"/>
              </a:rPr>
              <a:t>Times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New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Roman,</a:t>
            </a:r>
            <a:r>
              <a:rPr sz="2800" spc="60" dirty="0">
                <a:latin typeface="Microsoft Sans Serif"/>
                <a:cs typeface="Microsoft Sans Serif"/>
              </a:rPr>
              <a:t> </a:t>
            </a:r>
            <a:r>
              <a:rPr sz="2800" spc="-45" dirty="0">
                <a:latin typeface="Microsoft Sans Serif"/>
                <a:cs typeface="Microsoft Sans Serif"/>
              </a:rPr>
              <a:t>размер</a:t>
            </a:r>
            <a:r>
              <a:rPr sz="2800" spc="60" dirty="0">
                <a:latin typeface="Microsoft Sans Serif"/>
                <a:cs typeface="Microsoft Sans Serif"/>
              </a:rPr>
              <a:t> </a:t>
            </a:r>
            <a:r>
              <a:rPr sz="2800" spc="735" dirty="0">
                <a:latin typeface="Microsoft Sans Serif"/>
                <a:cs typeface="Microsoft Sans Serif"/>
              </a:rPr>
              <a:t>–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14.</a:t>
            </a:r>
            <a:endParaRPr sz="2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800" spc="-25" dirty="0">
                <a:latin typeface="Microsoft Sans Serif"/>
                <a:cs typeface="Microsoft Sans Serif"/>
              </a:rPr>
              <a:t>Межстрочный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интервал</a:t>
            </a:r>
            <a:r>
              <a:rPr sz="2800" spc="65" dirty="0">
                <a:latin typeface="Microsoft Sans Serif"/>
                <a:cs typeface="Microsoft Sans Serif"/>
              </a:rPr>
              <a:t> </a:t>
            </a:r>
            <a:r>
              <a:rPr sz="2800" spc="730" dirty="0">
                <a:latin typeface="Microsoft Sans Serif"/>
                <a:cs typeface="Microsoft Sans Serif"/>
              </a:rPr>
              <a:t>–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1,5.</a:t>
            </a:r>
            <a:endParaRPr sz="2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800" spc="-30" dirty="0">
                <a:latin typeface="Microsoft Sans Serif"/>
                <a:cs typeface="Microsoft Sans Serif"/>
              </a:rPr>
              <a:t>Названия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25" dirty="0">
                <a:latin typeface="Microsoft Sans Serif"/>
                <a:cs typeface="Microsoft Sans Serif"/>
              </a:rPr>
              <a:t>глав</a:t>
            </a:r>
            <a:r>
              <a:rPr sz="2800" spc="60" dirty="0">
                <a:latin typeface="Microsoft Sans Serif"/>
                <a:cs typeface="Microsoft Sans Serif"/>
              </a:rPr>
              <a:t> </a:t>
            </a:r>
            <a:r>
              <a:rPr sz="2800" spc="730" dirty="0">
                <a:latin typeface="Microsoft Sans Serif"/>
                <a:cs typeface="Microsoft Sans Serif"/>
              </a:rPr>
              <a:t>–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верхний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регистр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20" dirty="0">
                <a:latin typeface="Microsoft Sans Serif"/>
                <a:cs typeface="Microsoft Sans Serif"/>
              </a:rPr>
              <a:t>(большими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spc="-45" dirty="0">
                <a:latin typeface="Microsoft Sans Serif"/>
                <a:cs typeface="Microsoft Sans Serif"/>
              </a:rPr>
              <a:t>буквами).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50">
              <a:latin typeface="Microsoft Sans Serif"/>
              <a:cs typeface="Microsoft Sans Serif"/>
            </a:endParaRPr>
          </a:p>
          <a:p>
            <a:pPr marL="12700" marR="5080" indent="541020" algn="just">
              <a:lnSpc>
                <a:spcPct val="100000"/>
              </a:lnSpc>
            </a:pPr>
            <a:r>
              <a:rPr sz="2800" spc="-5" dirty="0">
                <a:latin typeface="Microsoft Sans Serif"/>
                <a:cs typeface="Microsoft Sans Serif"/>
              </a:rPr>
              <a:t>В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правилах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оформления</a:t>
            </a:r>
            <a:r>
              <a:rPr sz="2800" spc="-5" dirty="0">
                <a:latin typeface="Microsoft Sans Serif"/>
                <a:cs typeface="Microsoft Sans Serif"/>
              </a:rPr>
              <a:t> </a:t>
            </a:r>
            <a:r>
              <a:rPr sz="2800" spc="-40" dirty="0">
                <a:latin typeface="Microsoft Sans Serif"/>
                <a:cs typeface="Microsoft Sans Serif"/>
              </a:rPr>
              <a:t>текста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spc="-55" dirty="0">
                <a:latin typeface="Microsoft Sans Serif"/>
                <a:cs typeface="Microsoft Sans Serif"/>
              </a:rPr>
              <a:t>каждого</a:t>
            </a:r>
            <a:r>
              <a:rPr sz="2800" spc="-50" dirty="0">
                <a:latin typeface="Microsoft Sans Serif"/>
                <a:cs typeface="Microsoft Sans Serif"/>
              </a:rPr>
              <a:t> </a:t>
            </a:r>
            <a:r>
              <a:rPr sz="2800" spc="-45" dirty="0">
                <a:latin typeface="Microsoft Sans Serif"/>
                <a:cs typeface="Microsoft Sans Serif"/>
              </a:rPr>
              <a:t>конкурса</a:t>
            </a:r>
            <a:r>
              <a:rPr sz="2800" spc="-40" dirty="0">
                <a:latin typeface="Microsoft Sans Serif"/>
                <a:cs typeface="Microsoft Sans Serif"/>
              </a:rPr>
              <a:t> </a:t>
            </a:r>
            <a:r>
              <a:rPr sz="2800" spc="-30" dirty="0">
                <a:latin typeface="Microsoft Sans Serif"/>
                <a:cs typeface="Microsoft Sans Serif"/>
              </a:rPr>
              <a:t>могут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быть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прописаны</a:t>
            </a:r>
            <a:r>
              <a:rPr sz="2800" spc="71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собственные</a:t>
            </a:r>
            <a:r>
              <a:rPr sz="2800" spc="-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требования</a:t>
            </a:r>
            <a:r>
              <a:rPr sz="2800" spc="-5" dirty="0">
                <a:latin typeface="Microsoft Sans Serif"/>
                <a:cs typeface="Microsoft Sans Serif"/>
              </a:rPr>
              <a:t> </a:t>
            </a:r>
            <a:r>
              <a:rPr sz="2800" spc="-180" dirty="0">
                <a:latin typeface="Microsoft Sans Serif"/>
                <a:cs typeface="Microsoft Sans Serif"/>
              </a:rPr>
              <a:t>к</a:t>
            </a:r>
            <a:r>
              <a:rPr sz="2800" spc="-17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их</a:t>
            </a:r>
            <a:r>
              <a:rPr sz="2800" spc="-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оформлению.</a:t>
            </a:r>
            <a:r>
              <a:rPr sz="2800" spc="-5" dirty="0">
                <a:latin typeface="Microsoft Sans Serif"/>
                <a:cs typeface="Microsoft Sans Serif"/>
              </a:rPr>
              <a:t> </a:t>
            </a:r>
            <a:r>
              <a:rPr sz="2800" spc="-20" dirty="0">
                <a:latin typeface="Microsoft Sans Serif"/>
                <a:cs typeface="Microsoft Sans Serif"/>
              </a:rPr>
              <a:t>Их </a:t>
            </a:r>
            <a:r>
              <a:rPr sz="2800" spc="-15" dirty="0">
                <a:latin typeface="Microsoft Sans Serif"/>
                <a:cs typeface="Microsoft Sans Serif"/>
              </a:rPr>
              <a:t> </a:t>
            </a:r>
            <a:r>
              <a:rPr sz="2800" spc="-35" dirty="0">
                <a:latin typeface="Microsoft Sans Serif"/>
                <a:cs typeface="Microsoft Sans Serif"/>
              </a:rPr>
              <a:t>обязательно</a:t>
            </a:r>
            <a:r>
              <a:rPr sz="2800" spc="-30" dirty="0">
                <a:latin typeface="Microsoft Sans Serif"/>
                <a:cs typeface="Microsoft Sans Serif"/>
              </a:rPr>
              <a:t> </a:t>
            </a:r>
            <a:r>
              <a:rPr sz="2800" spc="-25" dirty="0">
                <a:latin typeface="Microsoft Sans Serif"/>
                <a:cs typeface="Microsoft Sans Serif"/>
              </a:rPr>
              <a:t>нужно</a:t>
            </a:r>
            <a:r>
              <a:rPr sz="2800" spc="-20" dirty="0">
                <a:latin typeface="Microsoft Sans Serif"/>
                <a:cs typeface="Microsoft Sans Serif"/>
              </a:rPr>
              <a:t> </a:t>
            </a:r>
            <a:r>
              <a:rPr sz="2800" spc="-30" dirty="0">
                <a:latin typeface="Microsoft Sans Serif"/>
                <a:cs typeface="Microsoft Sans Serif"/>
              </a:rPr>
              <a:t>изучить,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чтобы</a:t>
            </a:r>
            <a:r>
              <a:rPr sz="2800" spc="715" dirty="0">
                <a:latin typeface="Microsoft Sans Serif"/>
                <a:cs typeface="Microsoft Sans Serif"/>
              </a:rPr>
              <a:t> </a:t>
            </a:r>
            <a:r>
              <a:rPr sz="2800" spc="-50" dirty="0">
                <a:latin typeface="Microsoft Sans Serif"/>
                <a:cs typeface="Microsoft Sans Serif"/>
              </a:rPr>
              <a:t>избежать</a:t>
            </a:r>
            <a:r>
              <a:rPr sz="2800" spc="-45" dirty="0">
                <a:latin typeface="Microsoft Sans Serif"/>
                <a:cs typeface="Microsoft Sans Serif"/>
              </a:rPr>
              <a:t> </a:t>
            </a:r>
            <a:r>
              <a:rPr sz="2800" spc="-30" dirty="0">
                <a:latin typeface="Microsoft Sans Serif"/>
                <a:cs typeface="Microsoft Sans Serif"/>
              </a:rPr>
              <a:t>доработки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spc="10" dirty="0">
                <a:latin typeface="Microsoft Sans Serif"/>
                <a:cs typeface="Microsoft Sans Serif"/>
              </a:rPr>
              <a:t>или 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20" dirty="0">
                <a:latin typeface="Microsoft Sans Serif"/>
                <a:cs typeface="Microsoft Sans Serif"/>
              </a:rPr>
              <a:t>снижения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30" dirty="0">
                <a:latin typeface="Microsoft Sans Serif"/>
                <a:cs typeface="Microsoft Sans Serif"/>
              </a:rPr>
              <a:t>итоговой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45" dirty="0">
                <a:latin typeface="Microsoft Sans Serif"/>
                <a:cs typeface="Microsoft Sans Serif"/>
              </a:rPr>
              <a:t>оценки</a:t>
            </a:r>
            <a:r>
              <a:rPr sz="2800" spc="65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вашей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работы.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140" y="95249"/>
            <a:ext cx="906653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pc="-15" dirty="0"/>
              <a:t>Стандартные</a:t>
            </a:r>
            <a:r>
              <a:rPr spc="5" dirty="0"/>
              <a:t> </a:t>
            </a:r>
            <a:r>
              <a:rPr spc="-5" dirty="0"/>
              <a:t>правила</a:t>
            </a:r>
            <a:r>
              <a:rPr spc="5" dirty="0"/>
              <a:t> </a:t>
            </a:r>
            <a:r>
              <a:rPr spc="-25" dirty="0"/>
              <a:t>оформления </a:t>
            </a:r>
            <a:r>
              <a:rPr spc="-1100" dirty="0"/>
              <a:t> </a:t>
            </a:r>
            <a:r>
              <a:rPr spc="-15" dirty="0"/>
              <a:t>текста</a:t>
            </a:r>
            <a:r>
              <a:rPr spc="-10" dirty="0"/>
              <a:t> </a:t>
            </a:r>
            <a:r>
              <a:rPr spc="-20" dirty="0"/>
              <a:t>работы: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311" y="73278"/>
            <a:ext cx="38976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85" dirty="0">
                <a:latin typeface="Microsoft Sans Serif"/>
                <a:cs typeface="Microsoft Sans Serif"/>
              </a:rPr>
              <a:t>Доклад</a:t>
            </a:r>
            <a:r>
              <a:rPr sz="3600" b="0" spc="5" dirty="0">
                <a:latin typeface="Microsoft Sans Serif"/>
                <a:cs typeface="Microsoft Sans Serif"/>
              </a:rPr>
              <a:t> </a:t>
            </a:r>
            <a:r>
              <a:rPr sz="3600" b="0" spc="-10" dirty="0">
                <a:latin typeface="Microsoft Sans Serif"/>
                <a:cs typeface="Microsoft Sans Serif"/>
              </a:rPr>
              <a:t>на</a:t>
            </a:r>
            <a:r>
              <a:rPr sz="3600" b="0" spc="10" dirty="0">
                <a:latin typeface="Microsoft Sans Serif"/>
                <a:cs typeface="Microsoft Sans Serif"/>
              </a:rPr>
              <a:t> </a:t>
            </a:r>
            <a:r>
              <a:rPr sz="3600" b="0" spc="-35" dirty="0">
                <a:latin typeface="Microsoft Sans Serif"/>
                <a:cs typeface="Microsoft Sans Serif"/>
              </a:rPr>
              <a:t>защите</a:t>
            </a:r>
            <a:endParaRPr sz="3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6717" y="959358"/>
            <a:ext cx="11393805" cy="50050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Выступление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0" dirty="0">
                <a:solidFill>
                  <a:srgbClr val="464646"/>
                </a:solidFill>
                <a:latin typeface="Microsoft Sans Serif"/>
                <a:cs typeface="Microsoft Sans Serif"/>
              </a:rPr>
              <a:t>«без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5" dirty="0">
                <a:solidFill>
                  <a:srgbClr val="464646"/>
                </a:solidFill>
                <a:latin typeface="Microsoft Sans Serif"/>
                <a:cs typeface="Microsoft Sans Serif"/>
              </a:rPr>
              <a:t>бумажки,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от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себя»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=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тренировка</a:t>
            </a:r>
            <a:r>
              <a:rPr sz="2800" b="1" spc="5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выступления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на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основе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0" dirty="0">
                <a:solidFill>
                  <a:srgbClr val="464646"/>
                </a:solidFill>
                <a:latin typeface="Microsoft Sans Serif"/>
                <a:cs typeface="Microsoft Sans Serif"/>
              </a:rPr>
              <a:t>четко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составленного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доклада.</a:t>
            </a:r>
            <a:endParaRPr sz="2800">
              <a:latin typeface="Microsoft Sans Serif"/>
              <a:cs typeface="Microsoft Sans Serif"/>
            </a:endParaRPr>
          </a:p>
          <a:p>
            <a:pPr marL="12700" marR="1235710">
              <a:lnSpc>
                <a:spcPts val="3030"/>
              </a:lnSpc>
              <a:spcBef>
                <a:spcPts val="1400"/>
              </a:spcBef>
            </a:pPr>
            <a:r>
              <a:rPr sz="2800" spc="-65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Текст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1,5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интервала,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14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шрифт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=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примерно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2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минуты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чтения.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Выступление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7 </a:t>
            </a:r>
            <a:r>
              <a:rPr sz="2800" b="1" dirty="0">
                <a:solidFill>
                  <a:srgbClr val="464646"/>
                </a:solidFill>
                <a:latin typeface="Arial"/>
                <a:cs typeface="Arial"/>
              </a:rPr>
              <a:t>минут</a:t>
            </a:r>
            <a:r>
              <a:rPr sz="2800" b="1" spc="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=</a:t>
            </a:r>
            <a:r>
              <a:rPr sz="2800" b="1" spc="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3 страницы</a:t>
            </a:r>
            <a:r>
              <a:rPr sz="2800" b="1" spc="6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текста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доклада.</a:t>
            </a:r>
            <a:endParaRPr sz="2800">
              <a:latin typeface="Microsoft Sans Serif"/>
              <a:cs typeface="Microsoft Sans Serif"/>
            </a:endParaRPr>
          </a:p>
          <a:p>
            <a:pPr marL="12700">
              <a:lnSpc>
                <a:spcPts val="3190"/>
              </a:lnSpc>
              <a:spcBef>
                <a:spcPts val="1010"/>
              </a:spcBef>
            </a:pPr>
            <a:r>
              <a:rPr sz="2800" spc="-65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Текст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dirty="0">
                <a:solidFill>
                  <a:srgbClr val="464646"/>
                </a:solidFill>
                <a:latin typeface="Arial"/>
                <a:cs typeface="Arial"/>
              </a:rPr>
              <a:t>доклада</a:t>
            </a:r>
            <a:r>
              <a:rPr sz="2800" b="1" spc="1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не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должен</a:t>
            </a:r>
            <a:r>
              <a:rPr sz="2800" spc="7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spc="-20" dirty="0">
                <a:solidFill>
                  <a:srgbClr val="464646"/>
                </a:solidFill>
                <a:latin typeface="Arial"/>
                <a:cs typeface="Arial"/>
              </a:rPr>
              <a:t>повторять</a:t>
            </a:r>
            <a:r>
              <a:rPr sz="2800" b="1" spc="5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текст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на слайдах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!</a:t>
            </a:r>
            <a:endParaRPr sz="2800">
              <a:latin typeface="Microsoft Sans Serif"/>
              <a:cs typeface="Microsoft Sans Serif"/>
            </a:endParaRPr>
          </a:p>
          <a:p>
            <a:pPr marL="12700">
              <a:lnSpc>
                <a:spcPts val="3190"/>
              </a:lnSpc>
            </a:pP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На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слайдах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730" dirty="0">
                <a:solidFill>
                  <a:srgbClr val="464646"/>
                </a:solidFill>
                <a:latin typeface="Microsoft Sans Serif"/>
                <a:cs typeface="Microsoft Sans Serif"/>
              </a:rPr>
              <a:t>–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схематично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2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кратко,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речи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730" dirty="0">
                <a:solidFill>
                  <a:srgbClr val="464646"/>
                </a:solidFill>
                <a:latin typeface="Microsoft Sans Serif"/>
                <a:cs typeface="Microsoft Sans Serif"/>
              </a:rPr>
              <a:t>–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более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развернуто.</a:t>
            </a:r>
            <a:endParaRPr sz="2800">
              <a:latin typeface="Microsoft Sans Serif"/>
              <a:cs typeface="Microsoft Sans Serif"/>
            </a:endParaRPr>
          </a:p>
          <a:p>
            <a:pPr marL="12700" marR="200025">
              <a:lnSpc>
                <a:spcPts val="3020"/>
              </a:lnSpc>
              <a:spcBef>
                <a:spcPts val="1455"/>
              </a:spcBef>
            </a:pPr>
            <a:r>
              <a:rPr sz="2800" spc="-60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Разбивка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текста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по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слайдам</a:t>
            </a:r>
            <a:r>
              <a:rPr sz="2800" spc="7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730" dirty="0">
                <a:solidFill>
                  <a:srgbClr val="464646"/>
                </a:solidFill>
                <a:latin typeface="Microsoft Sans Serif"/>
                <a:cs typeface="Microsoft Sans Serif"/>
              </a:rPr>
              <a:t>–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помощник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Вашему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помощнику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(если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Вы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не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сами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листаете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слайды).</a:t>
            </a:r>
            <a:endParaRPr sz="2800">
              <a:latin typeface="Microsoft Sans Serif"/>
              <a:cs typeface="Microsoft Sans Serif"/>
            </a:endParaRPr>
          </a:p>
          <a:p>
            <a:pPr marL="12700" marR="717550">
              <a:lnSpc>
                <a:spcPct val="90000"/>
              </a:lnSpc>
              <a:spcBef>
                <a:spcPts val="1360"/>
              </a:spcBef>
            </a:pP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Репетируйте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таком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0" dirty="0">
                <a:solidFill>
                  <a:srgbClr val="464646"/>
                </a:solidFill>
                <a:latin typeface="Microsoft Sans Serif"/>
                <a:cs typeface="Microsoft Sans Serif"/>
              </a:rPr>
              <a:t>же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формате,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5" dirty="0">
                <a:solidFill>
                  <a:srgbClr val="464646"/>
                </a:solidFill>
                <a:latin typeface="Microsoft Sans Serif"/>
                <a:cs typeface="Microsoft Sans Serif"/>
              </a:rPr>
              <a:t>как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0" dirty="0">
                <a:solidFill>
                  <a:srgbClr val="464646"/>
                </a:solidFill>
                <a:latin typeface="Microsoft Sans Serif"/>
                <a:cs typeface="Microsoft Sans Serif"/>
              </a:rPr>
              <a:t>будете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выступать</a:t>
            </a:r>
            <a:r>
              <a:rPr sz="2800" spc="9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730" dirty="0">
                <a:solidFill>
                  <a:srgbClr val="464646"/>
                </a:solidFill>
                <a:latin typeface="Microsoft Sans Serif"/>
                <a:cs typeface="Microsoft Sans Serif"/>
              </a:rPr>
              <a:t>–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перед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экраном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компьютера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участии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формате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вебинара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перед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большим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экраном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проектора</a:t>
            </a:r>
            <a:r>
              <a:rPr sz="2800" spc="7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730" dirty="0">
                <a:solidFill>
                  <a:srgbClr val="464646"/>
                </a:solidFill>
                <a:latin typeface="Microsoft Sans Serif"/>
                <a:cs typeface="Microsoft Sans Serif"/>
              </a:rPr>
              <a:t>–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очном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выступлении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зале.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311" y="73278"/>
            <a:ext cx="15449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210" dirty="0">
                <a:latin typeface="Microsoft Sans Serif"/>
                <a:cs typeface="Microsoft Sans Serif"/>
              </a:rPr>
              <a:t>Т</a:t>
            </a:r>
            <a:r>
              <a:rPr sz="3600" b="0" spc="-85" dirty="0">
                <a:latin typeface="Microsoft Sans Serif"/>
                <a:cs typeface="Microsoft Sans Serif"/>
              </a:rPr>
              <a:t>е</a:t>
            </a:r>
            <a:r>
              <a:rPr sz="3600" b="0" spc="-80" dirty="0">
                <a:latin typeface="Microsoft Sans Serif"/>
                <a:cs typeface="Microsoft Sans Serif"/>
              </a:rPr>
              <a:t>з</a:t>
            </a:r>
            <a:r>
              <a:rPr sz="3600" b="0" spc="-75" dirty="0">
                <a:latin typeface="Microsoft Sans Serif"/>
                <a:cs typeface="Microsoft Sans Serif"/>
              </a:rPr>
              <a:t>и</a:t>
            </a:r>
            <a:r>
              <a:rPr sz="3600" b="0" dirty="0">
                <a:latin typeface="Microsoft Sans Serif"/>
                <a:cs typeface="Microsoft Sans Serif"/>
              </a:rPr>
              <a:t>сы</a:t>
            </a:r>
            <a:endParaRPr sz="3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072" y="959358"/>
            <a:ext cx="11380470" cy="55689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775970">
              <a:lnSpc>
                <a:spcPts val="3020"/>
              </a:lnSpc>
              <a:spcBef>
                <a:spcPts val="480"/>
              </a:spcBef>
            </a:pPr>
            <a:r>
              <a:rPr sz="2800" spc="-65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Тезисы </a:t>
            </a:r>
            <a:r>
              <a:rPr sz="2800" spc="730" dirty="0">
                <a:solidFill>
                  <a:srgbClr val="464646"/>
                </a:solidFill>
                <a:latin typeface="Microsoft Sans Serif"/>
                <a:cs typeface="Microsoft Sans Serif"/>
              </a:rPr>
              <a:t>– 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краткая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«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выжимка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» </a:t>
            </a:r>
            <a:r>
              <a:rPr sz="2800" spc="-65" dirty="0">
                <a:solidFill>
                  <a:srgbClr val="464646"/>
                </a:solidFill>
                <a:latin typeface="Microsoft Sans Serif"/>
                <a:cs typeface="Microsoft Sans Serif"/>
              </a:rPr>
              <a:t>из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Вашего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доклада,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обладающая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spc="-20" dirty="0">
                <a:solidFill>
                  <a:srgbClr val="464646"/>
                </a:solidFill>
                <a:latin typeface="Arial"/>
                <a:cs typeface="Arial"/>
              </a:rPr>
              <a:t>максимальной</a:t>
            </a:r>
            <a:r>
              <a:rPr sz="2800" b="1" spc="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убедительностью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.</a:t>
            </a:r>
            <a:r>
              <a:rPr sz="2800" spc="7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Часто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предварительно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запрашивается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организаторами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конкурса.</a:t>
            </a:r>
            <a:endParaRPr sz="2800">
              <a:latin typeface="Microsoft Sans Serif"/>
              <a:cs typeface="Microsoft Sans Serif"/>
            </a:endParaRPr>
          </a:p>
          <a:p>
            <a:pPr marL="12700" marR="5080">
              <a:lnSpc>
                <a:spcPts val="3020"/>
              </a:lnSpc>
              <a:spcBef>
                <a:spcPts val="1010"/>
              </a:spcBef>
            </a:pP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Приводится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информация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не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только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о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названии,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но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об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авторах.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40" dirty="0">
                <a:solidFill>
                  <a:srgbClr val="464646"/>
                </a:solidFill>
                <a:latin typeface="Microsoft Sans Serif"/>
                <a:cs typeface="Microsoft Sans Serif"/>
              </a:rPr>
              <a:t>Как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правило,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указываются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место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работы/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учебы,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город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страна,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контактные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данные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(e-mail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телефон).</a:t>
            </a:r>
            <a:endParaRPr sz="2800">
              <a:latin typeface="Microsoft Sans Serif"/>
              <a:cs typeface="Microsoft Sans Serif"/>
            </a:endParaRPr>
          </a:p>
          <a:p>
            <a:pPr marL="12700" marR="584200">
              <a:lnSpc>
                <a:spcPts val="3030"/>
              </a:lnSpc>
              <a:spcBef>
                <a:spcPts val="1010"/>
              </a:spcBef>
            </a:pP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тезисах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Вы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представляете</a:t>
            </a:r>
            <a:r>
              <a:rPr sz="2800" spc="9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не </a:t>
            </a:r>
            <a:r>
              <a:rPr sz="2800" b="1" spc="-40" dirty="0">
                <a:solidFill>
                  <a:srgbClr val="464646"/>
                </a:solidFill>
                <a:latin typeface="Arial"/>
                <a:cs typeface="Arial"/>
              </a:rPr>
              <a:t>ход</a:t>
            </a:r>
            <a:r>
              <a:rPr sz="2800" b="1" spc="1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Ваших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dirty="0">
                <a:solidFill>
                  <a:srgbClr val="464646"/>
                </a:solidFill>
                <a:latin typeface="Arial"/>
                <a:cs typeface="Arial"/>
              </a:rPr>
              <a:t>рассуждений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,</a:t>
            </a:r>
            <a:r>
              <a:rPr sz="2800" spc="7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а</a:t>
            </a:r>
            <a:r>
              <a:rPr sz="2800" b="1" spc="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их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spc="-45" dirty="0">
                <a:solidFill>
                  <a:srgbClr val="464646"/>
                </a:solidFill>
                <a:latin typeface="Arial"/>
                <a:cs typeface="Arial"/>
              </a:rPr>
              <a:t>результат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.</a:t>
            </a:r>
            <a:r>
              <a:rPr sz="2800" spc="9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Пригодятся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0" dirty="0">
                <a:solidFill>
                  <a:srgbClr val="464646"/>
                </a:solidFill>
                <a:latin typeface="Microsoft Sans Serif"/>
                <a:cs typeface="Microsoft Sans Serif"/>
              </a:rPr>
              <a:t>короткие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формулировки,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упоминания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75" dirty="0">
                <a:solidFill>
                  <a:srgbClr val="464646"/>
                </a:solidFill>
                <a:latin typeface="Microsoft Sans Serif"/>
                <a:cs typeface="Microsoft Sans Serif"/>
              </a:rPr>
              <a:t>без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пояснений,</a:t>
            </a:r>
            <a:r>
              <a:rPr sz="2800" spc="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перечисления.</a:t>
            </a:r>
            <a:endParaRPr sz="2800">
              <a:latin typeface="Microsoft Sans Serif"/>
              <a:cs typeface="Microsoft Sans Serif"/>
            </a:endParaRPr>
          </a:p>
          <a:p>
            <a:pPr marL="12700" marR="1394460">
              <a:lnSpc>
                <a:spcPts val="3020"/>
              </a:lnSpc>
              <a:spcBef>
                <a:spcPts val="990"/>
              </a:spcBef>
            </a:pP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Иллюстрации,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таблицы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графики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тезисы,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5" dirty="0">
                <a:solidFill>
                  <a:srgbClr val="464646"/>
                </a:solidFill>
                <a:latin typeface="Microsoft Sans Serif"/>
                <a:cs typeface="Microsoft Sans Serif"/>
              </a:rPr>
              <a:t>как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правило,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не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включаются.</a:t>
            </a:r>
            <a:endParaRPr sz="2800">
              <a:latin typeface="Microsoft Sans Serif"/>
              <a:cs typeface="Microsoft Sans Serif"/>
            </a:endParaRPr>
          </a:p>
          <a:p>
            <a:pPr marL="12700" marR="259079">
              <a:lnSpc>
                <a:spcPts val="3020"/>
              </a:lnSpc>
              <a:spcBef>
                <a:spcPts val="1005"/>
              </a:spcBef>
            </a:pPr>
            <a:r>
              <a:rPr sz="2800" b="1" spc="-20" dirty="0">
                <a:solidFill>
                  <a:srgbClr val="464646"/>
                </a:solidFill>
                <a:latin typeface="Arial"/>
                <a:cs typeface="Arial"/>
              </a:rPr>
              <a:t>Объем</a:t>
            </a:r>
            <a:r>
              <a:rPr sz="2800" b="1" spc="-1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тезисов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правила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набора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устанавливается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организатором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конкурса,</a:t>
            </a:r>
            <a:r>
              <a:rPr sz="2800" spc="1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обычно</a:t>
            </a:r>
            <a:r>
              <a:rPr sz="2800" spc="8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0,5</a:t>
            </a:r>
            <a:r>
              <a:rPr sz="2800" b="1" spc="1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–</a:t>
            </a:r>
            <a:r>
              <a:rPr sz="2800" b="1" spc="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464646"/>
                </a:solidFill>
                <a:latin typeface="Arial"/>
                <a:cs typeface="Arial"/>
              </a:rPr>
              <a:t>1,5</a:t>
            </a:r>
            <a:r>
              <a:rPr sz="2800" b="1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страницы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8301" y="2828924"/>
            <a:ext cx="73748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Результативной</a:t>
            </a:r>
            <a:r>
              <a:rPr spc="-5" dirty="0"/>
              <a:t> </a:t>
            </a:r>
            <a:r>
              <a:rPr spc="-25" dirty="0"/>
              <a:t>вам</a:t>
            </a:r>
            <a:r>
              <a:rPr spc="-10" dirty="0"/>
              <a:t> </a:t>
            </a:r>
            <a:r>
              <a:rPr spc="-20" dirty="0"/>
              <a:t>работы!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328" y="103123"/>
            <a:ext cx="8697672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С</a:t>
            </a:r>
            <a:r>
              <a:rPr spc="-40" dirty="0"/>
              <a:t> </a:t>
            </a:r>
            <a:r>
              <a:rPr spc="-20" dirty="0"/>
              <a:t>чего</a:t>
            </a:r>
            <a:r>
              <a:rPr spc="-25" dirty="0"/>
              <a:t> </a:t>
            </a:r>
            <a:r>
              <a:rPr spc="-20" dirty="0" err="1"/>
              <a:t>начать</a:t>
            </a:r>
            <a:r>
              <a:rPr spc="-20" dirty="0" smtClean="0"/>
              <a:t>?</a:t>
            </a:r>
            <a:r>
              <a:rPr lang="ru-RU" spc="-20" dirty="0" smtClean="0"/>
              <a:t> Как это назвать?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541731" y="1293317"/>
            <a:ext cx="11041380" cy="464375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419734">
              <a:lnSpc>
                <a:spcPts val="3020"/>
              </a:lnSpc>
              <a:spcBef>
                <a:spcPts val="480"/>
              </a:spcBef>
            </a:pPr>
            <a:r>
              <a:rPr sz="2800" b="1" spc="-60" dirty="0">
                <a:solidFill>
                  <a:srgbClr val="464646"/>
                </a:solidFill>
                <a:latin typeface="Arial"/>
                <a:cs typeface="Arial"/>
              </a:rPr>
              <a:t>Тема</a:t>
            </a:r>
            <a:r>
              <a:rPr sz="2800" b="1" spc="1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735" dirty="0">
                <a:solidFill>
                  <a:srgbClr val="464646"/>
                </a:solidFill>
                <a:latin typeface="Microsoft Sans Serif"/>
                <a:cs typeface="Microsoft Sans Serif"/>
              </a:rPr>
              <a:t>–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это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краткая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четкая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2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формулировка</a:t>
            </a:r>
            <a:r>
              <a:rPr sz="2800" u="heavy" spc="4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800" u="heavy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сути</a:t>
            </a:r>
            <a:r>
              <a:rPr sz="2800" u="heavy" spc="1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800" u="heavy" spc="-3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проблемы</a:t>
            </a:r>
            <a:r>
              <a:rPr sz="2800" spc="8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(или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ее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части),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которую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предполагается</a:t>
            </a:r>
            <a:r>
              <a:rPr sz="2800" spc="7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разрешить</a:t>
            </a:r>
            <a:r>
              <a:rPr sz="2800" spc="7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исследовании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или</a:t>
            </a:r>
            <a:r>
              <a:rPr sz="2800" spc="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проекте.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1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Выбор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темы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735" dirty="0">
                <a:solidFill>
                  <a:srgbClr val="464646"/>
                </a:solidFill>
                <a:latin typeface="Microsoft Sans Serif"/>
                <a:cs typeface="Microsoft Sans Serif"/>
              </a:rPr>
              <a:t>–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наиболее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трудный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ответственный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этап.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Microsoft Sans Serif"/>
              <a:cs typeface="Microsoft Sans Serif"/>
            </a:endParaRPr>
          </a:p>
          <a:p>
            <a:pPr marL="12700" marR="433705">
              <a:lnSpc>
                <a:spcPts val="3030"/>
              </a:lnSpc>
            </a:pP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Простое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лаконичное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предложение,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передающее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суть</a:t>
            </a:r>
            <a:r>
              <a:rPr sz="2800" u="heavy" spc="2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800" u="heavy" spc="-1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работы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.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Не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должно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занимать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больше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двух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строк.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>
              <a:latin typeface="Microsoft Sans Serif"/>
              <a:cs typeface="Microsoft Sans Serif"/>
            </a:endParaRPr>
          </a:p>
          <a:p>
            <a:pPr marL="12700" marR="5080">
              <a:lnSpc>
                <a:spcPts val="3020"/>
              </a:lnSpc>
            </a:pP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Красивое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название</a:t>
            </a:r>
            <a:r>
              <a:rPr sz="2800" spc="7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работы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(«имя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собственное»)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должно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отражать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суть</a:t>
            </a:r>
            <a:r>
              <a:rPr sz="2800" spc="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работы,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0" dirty="0">
                <a:solidFill>
                  <a:srgbClr val="464646"/>
                </a:solidFill>
                <a:latin typeface="Microsoft Sans Serif"/>
                <a:cs typeface="Microsoft Sans Serif"/>
              </a:rPr>
              <a:t>никого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не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вводя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заблуждение.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328" y="103123"/>
            <a:ext cx="8697672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С</a:t>
            </a:r>
            <a:r>
              <a:rPr spc="-40" dirty="0"/>
              <a:t> </a:t>
            </a:r>
            <a:r>
              <a:rPr spc="-20" dirty="0"/>
              <a:t>чего</a:t>
            </a:r>
            <a:r>
              <a:rPr spc="-25" dirty="0"/>
              <a:t> </a:t>
            </a:r>
            <a:r>
              <a:rPr spc="-20" dirty="0" err="1"/>
              <a:t>начать</a:t>
            </a:r>
            <a:r>
              <a:rPr spc="-20" dirty="0" smtClean="0"/>
              <a:t>?</a:t>
            </a:r>
            <a:r>
              <a:rPr lang="ru-RU" spc="-20" dirty="0" smtClean="0"/>
              <a:t> </a:t>
            </a:r>
            <a:br>
              <a:rPr lang="ru-RU" spc="-20" dirty="0" smtClean="0"/>
            </a:br>
            <a:r>
              <a:rPr lang="ru-RU" spc="-20" dirty="0" smtClean="0"/>
              <a:t>Проект или исследование?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1524000"/>
            <a:ext cx="10151110" cy="5086008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179070" indent="-229235">
              <a:lnSpc>
                <a:spcPts val="3020"/>
              </a:lnSpc>
              <a:spcBef>
                <a:spcPts val="480"/>
              </a:spcBef>
            </a:pPr>
            <a:r>
              <a:rPr sz="2800" b="1" u="heavy" spc="-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Проект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730" dirty="0">
                <a:solidFill>
                  <a:srgbClr val="464646"/>
                </a:solidFill>
                <a:latin typeface="Microsoft Sans Serif"/>
                <a:cs typeface="Microsoft Sans Serif"/>
              </a:rPr>
              <a:t>–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с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латинского </a:t>
            </a:r>
            <a:r>
              <a:rPr sz="2800" spc="-50" dirty="0">
                <a:solidFill>
                  <a:srgbClr val="464646"/>
                </a:solidFill>
                <a:latin typeface="Microsoft Sans Serif"/>
                <a:cs typeface="Microsoft Sans Serif"/>
              </a:rPr>
              <a:t>языка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переводится </a:t>
            </a:r>
            <a:r>
              <a:rPr sz="2800" spc="-105" dirty="0">
                <a:solidFill>
                  <a:srgbClr val="464646"/>
                </a:solidFill>
                <a:latin typeface="Microsoft Sans Serif"/>
                <a:cs typeface="Microsoft Sans Serif"/>
              </a:rPr>
              <a:t>как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«брошенный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вперед». Проектирование </a:t>
            </a:r>
            <a:r>
              <a:rPr sz="2800" spc="730" dirty="0">
                <a:solidFill>
                  <a:srgbClr val="464646"/>
                </a:solidFill>
                <a:latin typeface="Microsoft Sans Serif"/>
                <a:cs typeface="Microsoft Sans Serif"/>
              </a:rPr>
              <a:t>–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это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процесс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разработки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 </a:t>
            </a:r>
            <a:r>
              <a:rPr sz="280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создания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проекта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(</a:t>
            </a:r>
            <a:r>
              <a:rPr sz="2800" u="sng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прототипа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,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прообраза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предполагаемого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или</a:t>
            </a:r>
            <a:r>
              <a:rPr sz="2800" spc="2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0" dirty="0">
                <a:solidFill>
                  <a:srgbClr val="464646"/>
                </a:solidFill>
                <a:latin typeface="Microsoft Sans Serif"/>
                <a:cs typeface="Microsoft Sans Serif"/>
              </a:rPr>
              <a:t>возможного</a:t>
            </a:r>
            <a:r>
              <a:rPr sz="2800" spc="7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объекта,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или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состояния).</a:t>
            </a:r>
            <a:endParaRPr sz="2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Достижение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задуманного,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заранее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 err="1">
                <a:solidFill>
                  <a:srgbClr val="464646"/>
                </a:solidFill>
                <a:latin typeface="Microsoft Sans Serif"/>
                <a:cs typeface="Microsoft Sans Serif"/>
              </a:rPr>
              <a:t>известного</a:t>
            </a:r>
            <a:r>
              <a:rPr sz="2800" spc="-30" dirty="0" smtClean="0">
                <a:solidFill>
                  <a:srgbClr val="464646"/>
                </a:solidFill>
                <a:latin typeface="Microsoft Sans Serif"/>
                <a:cs typeface="Microsoft Sans Serif"/>
              </a:rPr>
              <a:t>.</a:t>
            </a:r>
            <a:endParaRPr lang="ru-RU" sz="2800" spc="-30" dirty="0" smtClean="0">
              <a:solidFill>
                <a:srgbClr val="464646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lang="ru-RU" sz="2800" spc="-30" dirty="0" smtClean="0">
                <a:solidFill>
                  <a:srgbClr val="464646"/>
                </a:solidFill>
                <a:latin typeface="Microsoft Sans Serif"/>
                <a:cs typeface="Microsoft Sans Serif"/>
              </a:rPr>
              <a:t>Проект можно </a:t>
            </a:r>
            <a:r>
              <a:rPr lang="ru-RU" sz="2800" u="sng" spc="-30" dirty="0" smtClean="0">
                <a:solidFill>
                  <a:srgbClr val="464646"/>
                </a:solidFill>
                <a:latin typeface="Microsoft Sans Serif"/>
                <a:cs typeface="Microsoft Sans Serif"/>
              </a:rPr>
              <a:t>тиражировать</a:t>
            </a:r>
            <a:r>
              <a:rPr lang="ru-RU" sz="2800" spc="-30" dirty="0" smtClean="0">
                <a:solidFill>
                  <a:srgbClr val="464646"/>
                </a:solidFill>
                <a:latin typeface="Microsoft Sans Serif"/>
                <a:cs typeface="Microsoft Sans Serif"/>
              </a:rPr>
              <a:t>.</a:t>
            </a:r>
            <a:endParaRPr sz="2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50" dirty="0">
              <a:latin typeface="Microsoft Sans Serif"/>
              <a:cs typeface="Microsoft Sans Serif"/>
            </a:endParaRPr>
          </a:p>
          <a:p>
            <a:pPr marL="241300" marR="5080" indent="-229235">
              <a:lnSpc>
                <a:spcPts val="3030"/>
              </a:lnSpc>
            </a:pPr>
            <a:r>
              <a:rPr sz="2800" b="1" u="heavy" spc="-1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Исследование</a:t>
            </a:r>
            <a:r>
              <a:rPr sz="2800" b="1" spc="2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730" dirty="0">
                <a:solidFill>
                  <a:srgbClr val="464646"/>
                </a:solidFill>
                <a:latin typeface="Microsoft Sans Serif"/>
                <a:cs typeface="Microsoft Sans Serif"/>
              </a:rPr>
              <a:t>–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это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процесс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выработки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новых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знаний,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один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0" dirty="0">
                <a:solidFill>
                  <a:srgbClr val="464646"/>
                </a:solidFill>
                <a:latin typeface="Microsoft Sans Serif"/>
                <a:cs typeface="Microsoft Sans Serif"/>
              </a:rPr>
              <a:t>из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видов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познавательной</a:t>
            </a:r>
            <a:r>
              <a:rPr sz="2800" spc="7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деятельности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человека.</a:t>
            </a:r>
            <a:endParaRPr sz="2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Получение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нового,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заранее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 err="1">
                <a:solidFill>
                  <a:srgbClr val="464646"/>
                </a:solidFill>
                <a:latin typeface="Microsoft Sans Serif"/>
                <a:cs typeface="Microsoft Sans Serif"/>
              </a:rPr>
              <a:t>неизвестного</a:t>
            </a:r>
            <a:r>
              <a:rPr sz="2800" spc="-25" dirty="0" smtClean="0">
                <a:solidFill>
                  <a:srgbClr val="464646"/>
                </a:solidFill>
                <a:latin typeface="Microsoft Sans Serif"/>
                <a:cs typeface="Microsoft Sans Serif"/>
              </a:rPr>
              <a:t>.</a:t>
            </a:r>
            <a:endParaRPr lang="ru-RU" sz="2800" spc="-25" dirty="0" smtClean="0">
              <a:solidFill>
                <a:srgbClr val="464646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lang="ru-RU" sz="2800" spc="-25" dirty="0" smtClean="0">
                <a:solidFill>
                  <a:srgbClr val="464646"/>
                </a:solidFill>
                <a:latin typeface="Microsoft Sans Serif"/>
                <a:cs typeface="Microsoft Sans Serif"/>
              </a:rPr>
              <a:t>Исследование </a:t>
            </a:r>
            <a:r>
              <a:rPr lang="ru-RU" sz="2800" u="sng" spc="-25" dirty="0" smtClean="0">
                <a:solidFill>
                  <a:srgbClr val="464646"/>
                </a:solidFill>
                <a:latin typeface="Microsoft Sans Serif"/>
                <a:cs typeface="Microsoft Sans Serif"/>
              </a:rPr>
              <a:t>уникально</a:t>
            </a:r>
            <a:r>
              <a:rPr lang="ru-RU" sz="2800" spc="-25" dirty="0" smtClean="0">
                <a:solidFill>
                  <a:srgbClr val="464646"/>
                </a:solidFill>
                <a:latin typeface="Microsoft Sans Serif"/>
                <a:cs typeface="Microsoft Sans Serif"/>
              </a:rPr>
              <a:t>.</a:t>
            </a:r>
            <a:endParaRPr sz="2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328" y="103123"/>
            <a:ext cx="75799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С</a:t>
            </a:r>
            <a:r>
              <a:rPr spc="-30" dirty="0"/>
              <a:t> </a:t>
            </a:r>
            <a:r>
              <a:rPr spc="-20" dirty="0"/>
              <a:t>чего</a:t>
            </a:r>
            <a:r>
              <a:rPr spc="-15" dirty="0"/>
              <a:t> </a:t>
            </a:r>
            <a:r>
              <a:rPr spc="-20" dirty="0"/>
              <a:t>начать?</a:t>
            </a:r>
            <a:r>
              <a:rPr spc="-10" dirty="0"/>
              <a:t> </a:t>
            </a:r>
            <a:r>
              <a:rPr spc="-15" dirty="0"/>
              <a:t>Исследование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643" y="931316"/>
            <a:ext cx="11028045" cy="501015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Общая</a:t>
            </a:r>
            <a:r>
              <a:rPr sz="2800" spc="1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схема</a:t>
            </a:r>
            <a:r>
              <a:rPr sz="2800" spc="2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1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исследования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:</a:t>
            </a:r>
            <a:endParaRPr sz="28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Обоснование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актуальности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выбранной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темы.</a:t>
            </a:r>
            <a:endParaRPr sz="2800" dirty="0">
              <a:latin typeface="Microsoft Sans Serif"/>
              <a:cs typeface="Microsoft Sans Serif"/>
            </a:endParaRPr>
          </a:p>
          <a:p>
            <a:pPr marL="527685" marR="5080" indent="-515620">
              <a:lnSpc>
                <a:spcPts val="3020"/>
              </a:lnSpc>
              <a:spcBef>
                <a:spcPts val="105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Выдвижение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0" dirty="0">
                <a:solidFill>
                  <a:srgbClr val="464646"/>
                </a:solidFill>
                <a:latin typeface="Microsoft Sans Serif"/>
                <a:cs typeface="Microsoft Sans Serif"/>
              </a:rPr>
              <a:t>гипотезы</a:t>
            </a:r>
            <a:r>
              <a:rPr sz="2800" spc="9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735" dirty="0">
                <a:solidFill>
                  <a:srgbClr val="464646"/>
                </a:solidFill>
                <a:latin typeface="Microsoft Sans Serif"/>
                <a:cs typeface="Microsoft Sans Serif"/>
              </a:rPr>
              <a:t>–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предложение,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еще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не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доказанная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не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подтвержденная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опытом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догадка.</a:t>
            </a:r>
            <a:endParaRPr sz="28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6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Постановка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цели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задач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исследования.</a:t>
            </a:r>
            <a:endParaRPr sz="28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Определение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объекта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предмета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исследования.</a:t>
            </a:r>
            <a:endParaRPr sz="28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Выбор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методов</a:t>
            </a:r>
            <a:r>
              <a:rPr sz="2800" spc="7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(методик)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проведения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исследования.</a:t>
            </a:r>
            <a:endParaRPr sz="28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Описание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процесса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исследования.</a:t>
            </a:r>
            <a:endParaRPr sz="28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Обобщение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0" dirty="0">
                <a:solidFill>
                  <a:srgbClr val="464646"/>
                </a:solidFill>
                <a:latin typeface="Microsoft Sans Serif"/>
                <a:cs typeface="Microsoft Sans Serif"/>
              </a:rPr>
              <a:t>результатов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исследования.</a:t>
            </a:r>
            <a:endParaRPr sz="28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Формулирование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выводов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оценка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полученных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результатов.</a:t>
            </a:r>
            <a:endParaRPr sz="2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328" y="103123"/>
            <a:ext cx="5699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С</a:t>
            </a:r>
            <a:r>
              <a:rPr spc="-25" dirty="0"/>
              <a:t> </a:t>
            </a:r>
            <a:r>
              <a:rPr spc="-20" dirty="0"/>
              <a:t>чего</a:t>
            </a:r>
            <a:r>
              <a:rPr spc="-15" dirty="0"/>
              <a:t> </a:t>
            </a:r>
            <a:r>
              <a:rPr spc="-20" dirty="0"/>
              <a:t>начать?</a:t>
            </a:r>
            <a:r>
              <a:rPr spc="-10" dirty="0"/>
              <a:t> Проект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1731" y="950213"/>
            <a:ext cx="10595610" cy="53530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Этапы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разработки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3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Microsoft Sans Serif"/>
                <a:cs typeface="Microsoft Sans Serif"/>
              </a:rPr>
              <a:t>проекта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:</a:t>
            </a:r>
            <a:endParaRPr sz="280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3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Подготовительный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(постановка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цели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проекта).</a:t>
            </a:r>
            <a:endParaRPr sz="2800">
              <a:latin typeface="Microsoft Sans Serif"/>
              <a:cs typeface="Microsoft Sans Serif"/>
            </a:endParaRPr>
          </a:p>
          <a:p>
            <a:pPr marL="527685" marR="5080" indent="-515620">
              <a:lnSpc>
                <a:spcPct val="80000"/>
              </a:lnSpc>
              <a:spcBef>
                <a:spcPts val="101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Проектировочный</a:t>
            </a:r>
            <a:r>
              <a:rPr sz="2800" spc="8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(планирование,</a:t>
            </a:r>
            <a:r>
              <a:rPr sz="2800" spc="8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распределение</a:t>
            </a:r>
            <a:r>
              <a:rPr sz="2800" spc="8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заданий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работе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с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учетом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выбранной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позиции).</a:t>
            </a:r>
            <a:endParaRPr sz="2800">
              <a:latin typeface="Microsoft Sans Serif"/>
              <a:cs typeface="Microsoft Sans Serif"/>
            </a:endParaRPr>
          </a:p>
          <a:p>
            <a:pPr marL="527685" marR="197485" indent="-515620">
              <a:lnSpc>
                <a:spcPct val="80000"/>
              </a:lnSpc>
              <a:spcBef>
                <a:spcPts val="99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Практический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(сбор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обработка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данных,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получение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нового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продукта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-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5" dirty="0">
                <a:solidFill>
                  <a:srgbClr val="464646"/>
                </a:solidFill>
                <a:latin typeface="Microsoft Sans Serif"/>
                <a:cs typeface="Microsoft Sans Serif"/>
              </a:rPr>
              <a:t>результата</a:t>
            </a:r>
            <a:r>
              <a:rPr sz="2800" spc="7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проектной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деятельности</a:t>
            </a:r>
            <a:r>
              <a:rPr sz="2800" spc="7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65" dirty="0">
                <a:solidFill>
                  <a:srgbClr val="464646"/>
                </a:solidFill>
                <a:latin typeface="Microsoft Sans Serif"/>
                <a:cs typeface="Microsoft Sans Serif"/>
              </a:rPr>
              <a:t>за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счет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выполнения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определенных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действий,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интерпретации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0" dirty="0">
                <a:solidFill>
                  <a:srgbClr val="464646"/>
                </a:solidFill>
                <a:latin typeface="Microsoft Sans Serif"/>
                <a:cs typeface="Microsoft Sans Serif"/>
              </a:rPr>
              <a:t>результатов).</a:t>
            </a:r>
            <a:endParaRPr sz="2800">
              <a:latin typeface="Microsoft Sans Serif"/>
              <a:cs typeface="Microsoft Sans Serif"/>
            </a:endParaRPr>
          </a:p>
          <a:p>
            <a:pPr marL="527685" marR="1231900" indent="-515620">
              <a:lnSpc>
                <a:spcPts val="2690"/>
              </a:lnSpc>
              <a:spcBef>
                <a:spcPts val="9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Аналитический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(сравнение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планируемых</a:t>
            </a:r>
            <a:r>
              <a:rPr sz="2800" spc="7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реальных </a:t>
            </a:r>
            <a:r>
              <a:rPr sz="2800" spc="-7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результатов,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обобщение,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выводы).</a:t>
            </a:r>
            <a:endParaRPr sz="2800">
              <a:latin typeface="Microsoft Sans Serif"/>
              <a:cs typeface="Microsoft Sans Serif"/>
            </a:endParaRPr>
          </a:p>
          <a:p>
            <a:pPr marL="527685" marR="414020" indent="-515620">
              <a:lnSpc>
                <a:spcPct val="80000"/>
              </a:lnSpc>
              <a:spcBef>
                <a:spcPts val="103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Контрольно-корректировочный</a:t>
            </a:r>
            <a:r>
              <a:rPr sz="2800" spc="7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(анализ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успехов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ошибок, </a:t>
            </a:r>
            <a:r>
              <a:rPr sz="2800" spc="-7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исправление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проекта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в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соответствии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с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состоянием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дел).</a:t>
            </a:r>
            <a:endParaRPr sz="280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3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Заключительный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(защита</a:t>
            </a:r>
            <a:r>
              <a:rPr sz="2800" spc="4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проекта).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328" y="103123"/>
            <a:ext cx="4572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Свойства</a:t>
            </a:r>
            <a:r>
              <a:rPr spc="-40" dirty="0"/>
              <a:t> </a:t>
            </a:r>
            <a:r>
              <a:rPr spc="-10" dirty="0"/>
              <a:t>проекта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0388" y="931291"/>
            <a:ext cx="11120120" cy="514540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3975">
              <a:lnSpc>
                <a:spcPts val="3020"/>
              </a:lnSpc>
              <a:spcBef>
                <a:spcPts val="480"/>
              </a:spcBef>
            </a:pP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направлен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на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u="heavy" spc="-1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реализацию</a:t>
            </a:r>
            <a:r>
              <a:rPr sz="2800" b="1" u="heavy" spc="3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3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точно</a:t>
            </a:r>
            <a:r>
              <a:rPr sz="2800" b="1" u="heavy" spc="3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поставленной</a:t>
            </a:r>
            <a:r>
              <a:rPr sz="2800" b="1" u="heavy" spc="3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цели</a:t>
            </a:r>
            <a:r>
              <a:rPr sz="2800" b="1" spc="5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или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задач, </a:t>
            </a:r>
            <a:r>
              <a:rPr sz="2800" spc="-7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являющихся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предметом</a:t>
            </a:r>
            <a:r>
              <a:rPr sz="2800" spc="6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решения,</a:t>
            </a:r>
            <a:endParaRPr sz="2800">
              <a:latin typeface="Microsoft Sans Serif"/>
              <a:cs typeface="Microsoft Sans Serif"/>
            </a:endParaRPr>
          </a:p>
          <a:p>
            <a:pPr marL="927100">
              <a:lnSpc>
                <a:spcPts val="2985"/>
              </a:lnSpc>
            </a:pP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2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5" dirty="0">
                <a:solidFill>
                  <a:srgbClr val="464646"/>
                </a:solidFill>
                <a:latin typeface="Microsoft Sans Serif"/>
                <a:cs typeface="Microsoft Sans Serif"/>
              </a:rPr>
              <a:t>как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следствие,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удовлетворяет</a:t>
            </a:r>
            <a:r>
              <a:rPr sz="2800" spc="7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критериями:</a:t>
            </a:r>
            <a:endParaRPr sz="2800">
              <a:latin typeface="Microsoft Sans Serif"/>
              <a:cs typeface="Microsoft Sans Serif"/>
            </a:endParaRPr>
          </a:p>
          <a:p>
            <a:pPr marL="1273810" indent="-240665">
              <a:lnSpc>
                <a:spcPct val="100000"/>
              </a:lnSpc>
              <a:spcBef>
                <a:spcPts val="720"/>
              </a:spcBef>
              <a:buSzPct val="95833"/>
              <a:buFont typeface="Wingdings"/>
              <a:buChar char=""/>
              <a:tabLst>
                <a:tab pos="1274445" algn="l"/>
              </a:tabLst>
            </a:pPr>
            <a:r>
              <a:rPr sz="2400" b="1" spc="-10" dirty="0">
                <a:solidFill>
                  <a:srgbClr val="464646"/>
                </a:solidFill>
                <a:latin typeface="Arial"/>
                <a:cs typeface="Arial"/>
              </a:rPr>
              <a:t>ИЗМЕРЯЕМОСТИ</a:t>
            </a:r>
            <a:r>
              <a:rPr sz="24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,</a:t>
            </a:r>
            <a:endParaRPr sz="2400">
              <a:latin typeface="Microsoft Sans Serif"/>
              <a:cs typeface="Microsoft Sans Serif"/>
            </a:endParaRPr>
          </a:p>
          <a:p>
            <a:pPr marL="1273810" indent="-240665">
              <a:lnSpc>
                <a:spcPct val="100000"/>
              </a:lnSpc>
              <a:spcBef>
                <a:spcPts val="715"/>
              </a:spcBef>
              <a:buSzPct val="95833"/>
              <a:buFont typeface="Wingdings"/>
              <a:buChar char=""/>
              <a:tabLst>
                <a:tab pos="1274445" algn="l"/>
              </a:tabLst>
            </a:pPr>
            <a:r>
              <a:rPr sz="2400" b="1" spc="-10" dirty="0">
                <a:solidFill>
                  <a:srgbClr val="464646"/>
                </a:solidFill>
                <a:latin typeface="Arial"/>
                <a:cs typeface="Arial"/>
              </a:rPr>
              <a:t>ДОСТИЖИМОСТИ</a:t>
            </a:r>
            <a:r>
              <a:rPr sz="24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,</a:t>
            </a:r>
            <a:endParaRPr sz="2400">
              <a:latin typeface="Microsoft Sans Serif"/>
              <a:cs typeface="Microsoft Sans Serif"/>
            </a:endParaRPr>
          </a:p>
          <a:p>
            <a:pPr marL="1273810" indent="-240665">
              <a:lnSpc>
                <a:spcPct val="100000"/>
              </a:lnSpc>
              <a:spcBef>
                <a:spcPts val="720"/>
              </a:spcBef>
              <a:buSzPct val="95833"/>
              <a:buFont typeface="Wingdings"/>
              <a:buChar char=""/>
              <a:tabLst>
                <a:tab pos="1274445" algn="l"/>
              </a:tabLst>
            </a:pPr>
            <a:r>
              <a:rPr sz="2400" b="1" spc="-15" dirty="0">
                <a:solidFill>
                  <a:srgbClr val="464646"/>
                </a:solidFill>
                <a:latin typeface="Arial"/>
                <a:cs typeface="Arial"/>
              </a:rPr>
              <a:t>ВОЗМОЖНОСТИ</a:t>
            </a:r>
            <a:r>
              <a:rPr sz="24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,</a:t>
            </a:r>
            <a:endParaRPr sz="2400">
              <a:latin typeface="Microsoft Sans Serif"/>
              <a:cs typeface="Microsoft Sans Serif"/>
            </a:endParaRPr>
          </a:p>
          <a:p>
            <a:pPr marL="292100" indent="-280035">
              <a:lnSpc>
                <a:spcPct val="100000"/>
              </a:lnSpc>
              <a:spcBef>
                <a:spcPts val="640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имеет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ограниченные</a:t>
            </a:r>
            <a:r>
              <a:rPr sz="2800" spc="9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u="heavy" spc="-1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временные</a:t>
            </a:r>
            <a:r>
              <a:rPr sz="2800" b="1" u="heavy" spc="2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рамки</a:t>
            </a:r>
            <a:r>
              <a:rPr sz="2800" b="1" spc="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(срок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выполнения),</a:t>
            </a:r>
            <a:endParaRPr sz="2800">
              <a:latin typeface="Microsoft Sans Serif"/>
              <a:cs typeface="Microsoft Sans Serif"/>
            </a:endParaRPr>
          </a:p>
          <a:p>
            <a:pPr marL="292100" indent="-280035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имеет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b="1" u="heavy" spc="-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ограниченные</a:t>
            </a:r>
            <a:r>
              <a:rPr sz="2800" b="1" u="heavy" spc="3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ресурсы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,</a:t>
            </a:r>
            <a:r>
              <a:rPr sz="2800" spc="8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выделенные</a:t>
            </a:r>
            <a:r>
              <a:rPr sz="2800" spc="7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на</a:t>
            </a:r>
            <a:r>
              <a:rPr sz="2800" spc="5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его</a:t>
            </a:r>
            <a:r>
              <a:rPr sz="2800" spc="3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проведение:</a:t>
            </a:r>
            <a:endParaRPr sz="2800">
              <a:latin typeface="Microsoft Sans Serif"/>
              <a:cs typeface="Microsoft Sans Serif"/>
            </a:endParaRPr>
          </a:p>
          <a:p>
            <a:pPr marL="370840" lvl="1" indent="-130175">
              <a:lnSpc>
                <a:spcPct val="100000"/>
              </a:lnSpc>
              <a:spcBef>
                <a:spcPts val="660"/>
              </a:spcBef>
              <a:buSzPct val="96428"/>
              <a:buFont typeface="Microsoft Sans Serif"/>
              <a:buChar char="•"/>
              <a:tabLst>
                <a:tab pos="370840" algn="l"/>
              </a:tabLst>
            </a:pPr>
            <a:r>
              <a:rPr sz="2800" b="1" u="heavy" spc="-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инфраструктурные</a:t>
            </a:r>
            <a:r>
              <a:rPr sz="2800" b="1" spc="3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(что</a:t>
            </a:r>
            <a:r>
              <a:rPr sz="2800" spc="5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нам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464646"/>
                </a:solidFill>
                <a:latin typeface="Microsoft Sans Serif"/>
                <a:cs typeface="Microsoft Sans Serif"/>
              </a:rPr>
              <a:t>потребуется?),</a:t>
            </a:r>
            <a:endParaRPr sz="2800">
              <a:latin typeface="Microsoft Sans Serif"/>
              <a:cs typeface="Microsoft Sans Serif"/>
            </a:endParaRPr>
          </a:p>
          <a:p>
            <a:pPr marL="370840" lvl="1" indent="-130175">
              <a:lnSpc>
                <a:spcPct val="100000"/>
              </a:lnSpc>
              <a:spcBef>
                <a:spcPts val="660"/>
              </a:spcBef>
              <a:buSzPct val="96428"/>
              <a:buFont typeface="Microsoft Sans Serif"/>
              <a:buChar char="•"/>
              <a:tabLst>
                <a:tab pos="370840" algn="l"/>
              </a:tabLst>
            </a:pPr>
            <a:r>
              <a:rPr sz="2800" b="1" u="heavy" spc="-2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человеческие</a:t>
            </a:r>
            <a:r>
              <a:rPr sz="2800" b="1" spc="2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-50" dirty="0">
                <a:solidFill>
                  <a:srgbClr val="464646"/>
                </a:solidFill>
                <a:latin typeface="Microsoft Sans Serif"/>
                <a:cs typeface="Microsoft Sans Serif"/>
              </a:rPr>
              <a:t>(кто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64646"/>
                </a:solidFill>
                <a:latin typeface="Microsoft Sans Serif"/>
                <a:cs typeface="Microsoft Sans Serif"/>
              </a:rPr>
              <a:t>нам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5" dirty="0">
                <a:solidFill>
                  <a:srgbClr val="464646"/>
                </a:solidFill>
                <a:latin typeface="Microsoft Sans Serif"/>
                <a:cs typeface="Microsoft Sans Serif"/>
              </a:rPr>
              <a:t>для</a:t>
            </a:r>
            <a:r>
              <a:rPr sz="2800" spc="3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464646"/>
                </a:solidFill>
                <a:latin typeface="Microsoft Sans Serif"/>
                <a:cs typeface="Microsoft Sans Serif"/>
              </a:rPr>
              <a:t>этого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Microsoft Sans Serif"/>
                <a:cs typeface="Microsoft Sans Serif"/>
              </a:rPr>
              <a:t>нужен?),</a:t>
            </a:r>
            <a:endParaRPr sz="2800">
              <a:latin typeface="Microsoft Sans Serif"/>
              <a:cs typeface="Microsoft Sans Serif"/>
            </a:endParaRPr>
          </a:p>
          <a:p>
            <a:pPr marL="467995" lvl="1" indent="-227965">
              <a:lnSpc>
                <a:spcPct val="100000"/>
              </a:lnSpc>
              <a:spcBef>
                <a:spcPts val="675"/>
              </a:spcBef>
              <a:buSzPct val="96428"/>
              <a:buFont typeface="Microsoft Sans Serif"/>
              <a:buChar char="•"/>
              <a:tabLst>
                <a:tab pos="468630" algn="l"/>
              </a:tabLst>
            </a:pPr>
            <a:r>
              <a:rPr sz="2800" b="1" u="heavy" spc="-5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финансовые</a:t>
            </a:r>
            <a:r>
              <a:rPr sz="2800" b="1" spc="1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spc="-45" dirty="0">
                <a:solidFill>
                  <a:srgbClr val="464646"/>
                </a:solidFill>
                <a:latin typeface="Microsoft Sans Serif"/>
                <a:cs typeface="Microsoft Sans Serif"/>
              </a:rPr>
              <a:t>(сколько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464646"/>
                </a:solidFill>
                <a:latin typeface="Microsoft Sans Serif"/>
                <a:cs typeface="Microsoft Sans Serif"/>
              </a:rPr>
              <a:t>это</a:t>
            </a:r>
            <a:r>
              <a:rPr sz="2800" spc="2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5" dirty="0">
                <a:solidFill>
                  <a:srgbClr val="464646"/>
                </a:solidFill>
                <a:latin typeface="Microsoft Sans Serif"/>
                <a:cs typeface="Microsoft Sans Serif"/>
              </a:rPr>
              <a:t>будет</a:t>
            </a:r>
            <a:r>
              <a:rPr sz="2800" spc="4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Microsoft Sans Serif"/>
                <a:cs typeface="Microsoft Sans Serif"/>
              </a:rPr>
              <a:t>стоить?)</a:t>
            </a:r>
            <a:r>
              <a:rPr sz="2800" spc="60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Microsoft Sans Serif"/>
                <a:cs typeface="Microsoft Sans Serif"/>
              </a:rPr>
              <a:t>и</a:t>
            </a:r>
            <a:r>
              <a:rPr sz="2800" spc="15" dirty="0">
                <a:solidFill>
                  <a:srgbClr val="464646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Microsoft Sans Serif"/>
                <a:cs typeface="Microsoft Sans Serif"/>
              </a:rPr>
              <a:t>пр.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0"/>
            <a:ext cx="12192000" cy="855421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1000" y="1066800"/>
          <a:ext cx="11520170" cy="5485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9785"/>
                <a:gridCol w="3947160"/>
                <a:gridCol w="4213225"/>
              </a:tblGrid>
              <a:tr h="9448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spc="-1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Параметр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3855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spc="-1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Проектная </a:t>
                      </a:r>
                      <a:r>
                        <a:rPr sz="2400" b="1" spc="-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дея</a:t>
                      </a:r>
                      <a:r>
                        <a:rPr sz="2400" b="1" spc="-4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2400" b="1" spc="-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2400" b="1" spc="1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2400" b="1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ьн</a:t>
                      </a:r>
                      <a:r>
                        <a:rPr sz="2400" b="1" spc="-3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2400" b="1" spc="1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2400" b="1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ть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937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Исс</a:t>
                      </a:r>
                      <a:r>
                        <a:rPr sz="2400" b="1" spc="-3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2400" b="1" spc="-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едо</a:t>
                      </a:r>
                      <a:r>
                        <a:rPr sz="2400" b="1" spc="-4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2400" b="1" spc="1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2400" b="1" spc="-4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2400" b="1" spc="-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2400" b="1" spc="1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2400" b="1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ьск</a:t>
                      </a:r>
                      <a:r>
                        <a:rPr sz="2400" b="1" spc="2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2400" b="1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я  </a:t>
                      </a:r>
                      <a:r>
                        <a:rPr sz="2400" b="1" spc="-1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деятельность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1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Смысл</a:t>
                      </a:r>
                      <a:r>
                        <a:rPr sz="2000" spc="-2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spc="-1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выполнения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3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Создать</a:t>
                      </a:r>
                      <a:r>
                        <a:rPr sz="2000" spc="-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u="sng" spc="-1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новый</a:t>
                      </a:r>
                      <a:r>
                        <a:rPr sz="2000" u="sng" spc="1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u="sng" spc="-3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продукт</a:t>
                      </a:r>
                      <a:endParaRPr sz="2000" u="sng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2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Открыть </a:t>
                      </a:r>
                      <a:r>
                        <a:rPr sz="2000" spc="-1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2000" u="sng" spc="-1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овое</a:t>
                      </a:r>
                      <a:r>
                        <a:rPr sz="2000" u="sng" spc="1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u="sng" spc="-2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знание</a:t>
                      </a:r>
                      <a:endParaRPr sz="2000" u="sng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11557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Вид</a:t>
                      </a:r>
                      <a:r>
                        <a:rPr sz="2000" spc="-7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spc="-1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решаемой </a:t>
                      </a:r>
                      <a:r>
                        <a:rPr sz="2000" spc="-62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spc="-2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проблемы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7399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Социальная </a:t>
                      </a:r>
                      <a:r>
                        <a:rPr sz="200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(</a:t>
                      </a:r>
                      <a:r>
                        <a:rPr sz="2000" u="sng" dirty="0" err="1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пра</a:t>
                      </a:r>
                      <a:r>
                        <a:rPr sz="2000" u="sng" spc="20" dirty="0" err="1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2000" u="sng" dirty="0" err="1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тичес</a:t>
                      </a:r>
                      <a:r>
                        <a:rPr sz="2000" u="sng" spc="45" dirty="0" err="1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2000" u="sng" spc="-5" dirty="0" err="1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lang="ru-RU" sz="2000" spc="-10" dirty="0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я)</a:t>
                      </a:r>
                      <a:endParaRPr sz="20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64718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Когнитивная </a:t>
                      </a:r>
                      <a:r>
                        <a:rPr sz="2000" spc="-2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2000" u="sng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познавательная</a:t>
                      </a:r>
                      <a:r>
                        <a:rPr sz="20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20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2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Ожидаемый</a:t>
                      </a:r>
                      <a:r>
                        <a:rPr sz="2000" spc="-4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spc="-3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продукт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130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u="sng" spc="-2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Субъективный</a:t>
                      </a:r>
                      <a:r>
                        <a:rPr sz="2000" spc="-2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spc="-1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spc="-1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(личностноориентированн </a:t>
                      </a:r>
                      <a:r>
                        <a:rPr sz="2000" spc="-62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ый)</a:t>
                      </a:r>
                      <a:endParaRPr sz="20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86626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u="sng" spc="-2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Объективный</a:t>
                      </a:r>
                      <a:r>
                        <a:rPr sz="2000" spc="-2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spc="-1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2000" dirty="0" err="1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2000" spc="-20" dirty="0" err="1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2000" spc="-55" dirty="0" err="1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2000" spc="-25" dirty="0" err="1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2000" spc="-5" dirty="0" err="1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личе</a:t>
                      </a:r>
                      <a:r>
                        <a:rPr sz="2000" spc="-15" dirty="0" err="1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2000" spc="-5" dirty="0" err="1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ный</a:t>
                      </a:r>
                      <a:r>
                        <a:rPr lang="ru-RU" sz="2000" spc="-5" dirty="0" smtClean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20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45808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7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Результат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Продукт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2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Открытие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9048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4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Признак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Реализуемость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5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Доказуемость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822956">
                <a:tc>
                  <a:txBody>
                    <a:bodyPr/>
                    <a:lstStyle/>
                    <a:p>
                      <a:pPr marL="91440" marR="1189355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2867025" algn="l"/>
                        </a:tabLst>
                      </a:pPr>
                      <a:r>
                        <a:rPr sz="200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2000" spc="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200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ме</a:t>
                      </a:r>
                      <a:r>
                        <a:rPr sz="2000" spc="-2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200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2000" spc="-1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200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мос</a:t>
                      </a:r>
                      <a:r>
                        <a:rPr sz="2000" spc="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200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ь  </a:t>
                      </a:r>
                      <a:r>
                        <a:rPr sz="2000" spc="-5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результата</a:t>
                      </a:r>
                      <a:endParaRPr sz="20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spc="-1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Есть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spc="-3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Нет</a:t>
                      </a:r>
                      <a:endParaRPr sz="20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5971" y="0"/>
            <a:ext cx="65449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0" dirty="0"/>
              <a:t>Резюме</a:t>
            </a:r>
            <a:r>
              <a:rPr sz="4400" spc="-55" dirty="0"/>
              <a:t> </a:t>
            </a:r>
            <a:r>
              <a:rPr sz="4400" spc="-20" dirty="0"/>
              <a:t>сопоставления</a:t>
            </a:r>
            <a:endParaRPr sz="4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592" y="141859"/>
            <a:ext cx="7731759" cy="118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560"/>
              </a:lnSpc>
              <a:spcBef>
                <a:spcPts val="95"/>
              </a:spcBef>
            </a:pPr>
            <a:r>
              <a:rPr b="0" spc="-20" dirty="0">
                <a:latin typeface="Microsoft Sans Serif"/>
                <a:cs typeface="Microsoft Sans Serif"/>
              </a:rPr>
              <a:t>Соотношение</a:t>
            </a:r>
          </a:p>
          <a:p>
            <a:pPr marL="12700">
              <a:lnSpc>
                <a:spcPts val="4560"/>
              </a:lnSpc>
            </a:pPr>
            <a:r>
              <a:rPr b="0" spc="-15" dirty="0">
                <a:latin typeface="Microsoft Sans Serif"/>
                <a:cs typeface="Microsoft Sans Serif"/>
              </a:rPr>
              <a:t>исследования</a:t>
            </a:r>
            <a:r>
              <a:rPr b="0" spc="45" dirty="0">
                <a:latin typeface="Microsoft Sans Serif"/>
                <a:cs typeface="Microsoft Sans Serif"/>
              </a:rPr>
              <a:t> </a:t>
            </a:r>
            <a:r>
              <a:rPr b="0" spc="-5" dirty="0">
                <a:latin typeface="Microsoft Sans Serif"/>
                <a:cs typeface="Microsoft Sans Serif"/>
              </a:rPr>
              <a:t>и</a:t>
            </a:r>
            <a:r>
              <a:rPr b="0" spc="45" dirty="0">
                <a:latin typeface="Microsoft Sans Serif"/>
                <a:cs typeface="Microsoft Sans Serif"/>
              </a:rPr>
              <a:t> </a:t>
            </a:r>
            <a:r>
              <a:rPr b="0" spc="-30" dirty="0">
                <a:latin typeface="Microsoft Sans Serif"/>
                <a:cs typeface="Microsoft Sans Serif"/>
              </a:rPr>
              <a:t>проектирования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94182" y="1441958"/>
          <a:ext cx="11390630" cy="42062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95315"/>
                <a:gridCol w="5695315"/>
              </a:tblGrid>
              <a:tr h="5181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1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Проектирование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1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Исследование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90805" marR="3435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-4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1.Разработка</a:t>
                      </a:r>
                      <a:r>
                        <a:rPr sz="2800" spc="3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-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2800" spc="4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создание </a:t>
                      </a:r>
                      <a:r>
                        <a:rPr sz="2800" b="1" spc="-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планируемого</a:t>
                      </a:r>
                      <a:r>
                        <a:rPr sz="2800" b="1" spc="4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4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объекта</a:t>
                      </a:r>
                      <a:r>
                        <a:rPr sz="2800" spc="4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или</a:t>
                      </a:r>
                      <a:r>
                        <a:rPr sz="2800" spc="2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-4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его </a:t>
                      </a:r>
                      <a:r>
                        <a:rPr sz="2800" spc="-72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определенного</a:t>
                      </a:r>
                      <a:r>
                        <a:rPr sz="2800" spc="5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-1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состояния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006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-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1.</a:t>
                      </a:r>
                      <a:r>
                        <a:rPr sz="2800" b="1" spc="-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Не</a:t>
                      </a:r>
                      <a:r>
                        <a:rPr sz="2800" b="1" spc="-1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3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предпол</a:t>
                      </a:r>
                      <a:r>
                        <a:rPr sz="28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агает</a:t>
                      </a:r>
                      <a:r>
                        <a:rPr sz="2800" spc="6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создание </a:t>
                      </a:r>
                      <a:r>
                        <a:rPr sz="2800" spc="-2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заранее</a:t>
                      </a:r>
                      <a:r>
                        <a:rPr sz="2800" spc="2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планируемого</a:t>
                      </a:r>
                      <a:r>
                        <a:rPr sz="2800" spc="6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-4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объекта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90805" marR="130238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2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2.Решение</a:t>
                      </a:r>
                      <a:r>
                        <a:rPr sz="2800" spc="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b="1" spc="-1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практической </a:t>
                      </a:r>
                      <a:r>
                        <a:rPr sz="2800" b="1" spc="-76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проблемы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2.Создание</a:t>
                      </a:r>
                      <a:r>
                        <a:rPr sz="2800" spc="3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b="1" spc="-2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нового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800" spc="-2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интеллектуального</a:t>
                      </a:r>
                      <a:r>
                        <a:rPr sz="2800" spc="8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продукта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371612">
                <a:tc>
                  <a:txBody>
                    <a:bodyPr/>
                    <a:lstStyle/>
                    <a:p>
                      <a:pPr marL="90805" marR="2171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4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3.Подготовка</a:t>
                      </a:r>
                      <a:r>
                        <a:rPr sz="2800" spc="5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b="1" spc="-1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конкретного </a:t>
                      </a:r>
                      <a:r>
                        <a:rPr sz="2800" b="1" spc="-1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варианта</a:t>
                      </a:r>
                      <a:r>
                        <a:rPr sz="2800" b="1" spc="40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изменения</a:t>
                      </a:r>
                      <a:r>
                        <a:rPr sz="2800" spc="2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-2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элементов </a:t>
                      </a:r>
                      <a:r>
                        <a:rPr sz="2800" spc="-7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-1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среды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1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3.Процесс</a:t>
                      </a:r>
                      <a:r>
                        <a:rPr sz="2800" spc="1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поиска</a:t>
                      </a:r>
                      <a:r>
                        <a:rPr sz="2800" spc="2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b="1" spc="-15" dirty="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неизвестного</a:t>
                      </a:r>
                      <a:r>
                        <a:rPr sz="2800" spc="-1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, </a:t>
                      </a:r>
                      <a:r>
                        <a:rPr sz="2800" spc="-7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-2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получение</a:t>
                      </a:r>
                      <a:r>
                        <a:rPr sz="2800" spc="45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нового</a:t>
                      </a:r>
                      <a:r>
                        <a:rPr sz="2800" spc="4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800" spc="-30" dirty="0">
                          <a:solidFill>
                            <a:srgbClr val="464646"/>
                          </a:solidFill>
                          <a:latin typeface="Microsoft Sans Serif"/>
                          <a:cs typeface="Microsoft Sans Serif"/>
                        </a:rPr>
                        <a:t>знания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464646"/>
                      </a:solidFill>
                      <a:prstDash val="solid"/>
                    </a:lnL>
                    <a:lnR w="12700">
                      <a:solidFill>
                        <a:srgbClr val="464646"/>
                      </a:solidFill>
                      <a:prstDash val="solid"/>
                    </a:lnR>
                    <a:lnT w="12700">
                      <a:solidFill>
                        <a:srgbClr val="464646"/>
                      </a:solidFill>
                      <a:prstDash val="solid"/>
                    </a:lnT>
                    <a:lnB w="12700">
                      <a:solidFill>
                        <a:srgbClr val="46464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1419</Words>
  <Application>Microsoft Office PowerPoint</Application>
  <PresentationFormat>Произвольный</PresentationFormat>
  <Paragraphs>192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Слайд 1</vt:lpstr>
      <vt:lpstr>С чего начать? Что я хочу?</vt:lpstr>
      <vt:lpstr>С чего начать? Как это назвать?</vt:lpstr>
      <vt:lpstr>С чего начать?  Проект или исследование?</vt:lpstr>
      <vt:lpstr>С чего начать? Исследование</vt:lpstr>
      <vt:lpstr>С чего начать? Проект</vt:lpstr>
      <vt:lpstr>Свойства проекта</vt:lpstr>
      <vt:lpstr>Резюме сопоставления</vt:lpstr>
      <vt:lpstr>Соотношение исследования и проектирования</vt:lpstr>
      <vt:lpstr>Стандартные этапы  исследования:</vt:lpstr>
      <vt:lpstr>Признаки реферативной,  исследовательской и проектной работы</vt:lpstr>
      <vt:lpstr>Этап реферативной работы</vt:lpstr>
      <vt:lpstr>Правила написания работы</vt:lpstr>
      <vt:lpstr>Стандартный план введения:</vt:lpstr>
      <vt:lpstr>Стандартный план основной части  и особенности ее написания</vt:lpstr>
      <vt:lpstr>Стандартный план  заключения</vt:lpstr>
      <vt:lpstr>Корректировка введения</vt:lpstr>
      <vt:lpstr>Оформление  библиографического списка</vt:lpstr>
      <vt:lpstr>Стандартные правила  оформления приложения:</vt:lpstr>
      <vt:lpstr>Стандартные правила оформления  текста работы:</vt:lpstr>
      <vt:lpstr>Доклад на защите</vt:lpstr>
      <vt:lpstr>Тезисы</vt:lpstr>
      <vt:lpstr>Результативной вам работы!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пк</dc:creator>
  <cp:lastModifiedBy>пк</cp:lastModifiedBy>
  <cp:revision>5</cp:revision>
  <dcterms:created xsi:type="dcterms:W3CDTF">2022-01-13T03:43:39Z</dcterms:created>
  <dcterms:modified xsi:type="dcterms:W3CDTF">2022-01-13T04:00:28Z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2022-01-13T00:00:00Z</vt:filetime>
  </property>
</Properties>
</file>